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1" r:id="rId1"/>
    <p:sldMasterId id="2147483658" r:id="rId2"/>
  </p:sldMasterIdLst>
  <p:notesMasterIdLst>
    <p:notesMasterId r:id="rId27"/>
  </p:notesMasterIdLst>
  <p:handoutMasterIdLst>
    <p:handoutMasterId r:id="rId28"/>
  </p:handoutMasterIdLst>
  <p:sldIdLst>
    <p:sldId id="288" r:id="rId3"/>
    <p:sldId id="320" r:id="rId4"/>
    <p:sldId id="321" r:id="rId5"/>
    <p:sldId id="322" r:id="rId6"/>
    <p:sldId id="312" r:id="rId7"/>
    <p:sldId id="293" r:id="rId8"/>
    <p:sldId id="294" r:id="rId9"/>
    <p:sldId id="274" r:id="rId10"/>
    <p:sldId id="300" r:id="rId11"/>
    <p:sldId id="301" r:id="rId12"/>
    <p:sldId id="309" r:id="rId13"/>
    <p:sldId id="275" r:id="rId14"/>
    <p:sldId id="319" r:id="rId15"/>
    <p:sldId id="310" r:id="rId16"/>
    <p:sldId id="316" r:id="rId17"/>
    <p:sldId id="317" r:id="rId18"/>
    <p:sldId id="318" r:id="rId19"/>
    <p:sldId id="292" r:id="rId20"/>
    <p:sldId id="299" r:id="rId21"/>
    <p:sldId id="302" r:id="rId22"/>
    <p:sldId id="305" r:id="rId23"/>
    <p:sldId id="306" r:id="rId24"/>
    <p:sldId id="281" r:id="rId25"/>
    <p:sldId id="308" r:id="rId26"/>
  </p:sldIdLst>
  <p:sldSz cx="9144000" cy="6858000" type="screen4x3"/>
  <p:notesSz cx="6858000" cy="9199563"/>
  <p:custDataLst>
    <p:tags r:id="rId2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98">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ximillian Lehman" initials="ML" lastIdx="3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C825"/>
    <a:srgbClr val="0F4B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00" autoAdjust="0"/>
    <p:restoredTop sz="53791" autoAdjust="0"/>
  </p:normalViewPr>
  <p:slideViewPr>
    <p:cSldViewPr>
      <p:cViewPr varScale="1">
        <p:scale>
          <a:sx n="41" d="100"/>
          <a:sy n="41" d="100"/>
        </p:scale>
        <p:origin x="1266" y="48"/>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p:cViewPr>
        <p:scale>
          <a:sx n="100" d="100"/>
          <a:sy n="100" d="100"/>
        </p:scale>
        <p:origin x="-1794" y="-72"/>
      </p:cViewPr>
      <p:guideLst>
        <p:guide orient="horz" pos="289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explosion val="6"/>
          <c:dLbls>
            <c:dLbl>
              <c:idx val="0"/>
              <c:layout>
                <c:manualLayout>
                  <c:x val="4.1121547193172646E-2"/>
                  <c:y val="6.5949736024107711E-2"/>
                </c:manualLayout>
              </c:layout>
              <c:dLblPos val="bestFit"/>
              <c:showLegendKey val="0"/>
              <c:showVal val="0"/>
              <c:showCatName val="1"/>
              <c:showSerName val="0"/>
              <c:showPercent val="1"/>
              <c:showBubbleSize val="0"/>
              <c:extLst>
                <c:ext xmlns:c15="http://schemas.microsoft.com/office/drawing/2012/chart" uri="{CE6537A1-D6FC-4f65-9D91-7224C49458BB}">
                  <c15:layout/>
                </c:ext>
              </c:extLst>
            </c:dLbl>
            <c:dLbl>
              <c:idx val="1"/>
              <c:layout>
                <c:manualLayout>
                  <c:x val="-0.12662608146203946"/>
                  <c:y val="-4.1152678980109429E-2"/>
                </c:manualLayout>
              </c:layout>
              <c:dLblPos val="bestFit"/>
              <c:showLegendKey val="0"/>
              <c:showVal val="0"/>
              <c:showCatName val="1"/>
              <c:showSerName val="0"/>
              <c:showPercent val="1"/>
              <c:showBubbleSize val="0"/>
              <c:extLst>
                <c:ext xmlns:c15="http://schemas.microsoft.com/office/drawing/2012/chart" uri="{CE6537A1-D6FC-4f65-9D91-7224C49458BB}">
                  <c15:layout/>
                </c:ext>
              </c:extLst>
            </c:dLbl>
            <c:dLbl>
              <c:idx val="2"/>
              <c:layout>
                <c:manualLayout>
                  <c:x val="-5.7579871157451924E-2"/>
                  <c:y val="6.5781775622317171E-2"/>
                </c:manualLayout>
              </c:layout>
              <c:dLblPos val="bestFit"/>
              <c:showLegendKey val="0"/>
              <c:showVal val="0"/>
              <c:showCatName val="1"/>
              <c:showSerName val="0"/>
              <c:showPercent val="1"/>
              <c:showBubbleSize val="0"/>
              <c:extLst>
                <c:ext xmlns:c15="http://schemas.microsoft.com/office/drawing/2012/chart" uri="{CE6537A1-D6FC-4f65-9D91-7224C49458BB}">
                  <c15:layout/>
                </c:ext>
              </c:extLst>
            </c:dLbl>
            <c:dLbl>
              <c:idx val="3"/>
              <c:layout>
                <c:manualLayout>
                  <c:x val="-0.13378312083065702"/>
                  <c:y val="4.3696387138053107E-2"/>
                </c:manualLayout>
              </c:layout>
              <c:dLblPos val="bestFit"/>
              <c:showLegendKey val="0"/>
              <c:showVal val="0"/>
              <c:showCatName val="1"/>
              <c:showSerName val="0"/>
              <c:showPercent val="1"/>
              <c:showBubbleSize val="0"/>
              <c:extLst>
                <c:ext xmlns:c15="http://schemas.microsoft.com/office/drawing/2012/chart" uri="{CE6537A1-D6FC-4f65-9D91-7224C49458BB}">
                  <c15:layout/>
                </c:ext>
              </c:extLst>
            </c:dLbl>
            <c:dLbl>
              <c:idx val="4"/>
              <c:layout>
                <c:manualLayout>
                  <c:x val="-0.12023536612987515"/>
                  <c:y val="1.7835260056348191E-3"/>
                </c:manualLayout>
              </c:layout>
              <c:dLblPos val="bestFit"/>
              <c:showLegendKey val="0"/>
              <c:showVal val="0"/>
              <c:showCatName val="1"/>
              <c:showSerName val="0"/>
              <c:showPercent val="1"/>
              <c:showBubbleSize val="0"/>
              <c:extLst>
                <c:ext xmlns:c15="http://schemas.microsoft.com/office/drawing/2012/chart" uri="{CE6537A1-D6FC-4f65-9D91-7224C49458BB}">
                  <c15:layout/>
                </c:ext>
              </c:extLst>
            </c:dLbl>
            <c:dLbl>
              <c:idx val="5"/>
              <c:numFmt formatCode="0.0%" sourceLinked="0"/>
              <c:spPr/>
              <c:txPr>
                <a:bodyPr/>
                <a:lstStyle/>
                <a:p>
                  <a:pPr>
                    <a:defRPr/>
                  </a:pPr>
                  <a:endParaRPr lang="en-US"/>
                </a:p>
              </c:txPr>
              <c:dLblPos val="bestFit"/>
              <c:showLegendKey val="0"/>
              <c:showVal val="0"/>
              <c:showCatName val="1"/>
              <c:showSerName val="0"/>
              <c:showPercent val="1"/>
              <c:showBubbleSize val="0"/>
            </c:dLbl>
            <c:spPr>
              <a:noFill/>
              <a:ln>
                <a:noFill/>
              </a:ln>
              <a:effectLst/>
            </c:spPr>
            <c:dLblPos val="bestFit"/>
            <c:showLegendKey val="0"/>
            <c:showVal val="0"/>
            <c:showCatName val="1"/>
            <c:showSerName val="0"/>
            <c:showPercent val="1"/>
            <c:showBubbleSize val="0"/>
            <c:showLeaderLines val="1"/>
            <c:extLst>
              <c:ext xmlns:c15="http://schemas.microsoft.com/office/drawing/2012/chart" uri="{CE6537A1-D6FC-4f65-9D91-7224C49458BB}"/>
            </c:extLst>
          </c:dLbls>
          <c:cat>
            <c:strRef>
              <c:f>Sheet1!$A$2:$A$7</c:f>
              <c:strCache>
                <c:ptCount val="6"/>
                <c:pt idx="0">
                  <c:v>White, Non-Hispanic</c:v>
                </c:pt>
                <c:pt idx="1">
                  <c:v>Black</c:v>
                </c:pt>
                <c:pt idx="2">
                  <c:v>Hispanic</c:v>
                </c:pt>
                <c:pt idx="3">
                  <c:v>American Indian/ Alaska Native</c:v>
                </c:pt>
                <c:pt idx="4">
                  <c:v>Asian</c:v>
                </c:pt>
                <c:pt idx="5">
                  <c:v>NHOPI</c:v>
                </c:pt>
              </c:strCache>
            </c:strRef>
          </c:cat>
          <c:val>
            <c:numRef>
              <c:f>Sheet1!$B$2:$B$7</c:f>
              <c:numCache>
                <c:formatCode>General</c:formatCode>
                <c:ptCount val="6"/>
                <c:pt idx="0">
                  <c:v>22112</c:v>
                </c:pt>
                <c:pt idx="1">
                  <c:v>7962</c:v>
                </c:pt>
                <c:pt idx="2">
                  <c:v>15722</c:v>
                </c:pt>
                <c:pt idx="3">
                  <c:v>861</c:v>
                </c:pt>
                <c:pt idx="4">
                  <c:v>2789</c:v>
                </c:pt>
                <c:pt idx="5">
                  <c:v>198</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C32E63-1606-4732-8C3E-A91CD8631363}" type="doc">
      <dgm:prSet loTypeId="urn:microsoft.com/office/officeart/2005/8/layout/process1" loCatId="process" qsTypeId="urn:microsoft.com/office/officeart/2005/8/quickstyle/simple1" qsCatId="simple" csTypeId="urn:microsoft.com/office/officeart/2005/8/colors/accent1_2" csCatId="accent1" phldr="1"/>
      <dgm:spPr/>
    </dgm:pt>
    <dgm:pt modelId="{2099DA08-4E75-4D22-B330-D9B74AB480F9}">
      <dgm:prSet phldrT="[Text]" custT="1"/>
      <dgm:spPr/>
      <dgm:t>
        <a:bodyPr/>
        <a:lstStyle/>
        <a:p>
          <a:r>
            <a:rPr lang="en-US" sz="1800" dirty="0" smtClean="0">
              <a:solidFill>
                <a:schemeClr val="bg1"/>
              </a:solidFill>
              <a:latin typeface="Arial" pitchFamily="34" charset="0"/>
              <a:cs typeface="Arial" pitchFamily="34" charset="0"/>
            </a:rPr>
            <a:t>Submit single, streamlined application   to the Marketplace</a:t>
          </a:r>
          <a:endParaRPr lang="en-US" sz="1800" dirty="0"/>
        </a:p>
      </dgm:t>
      <dgm:extLst>
        <a:ext uri="{E40237B7-FDA0-4F09-8148-C483321AD2D9}">
          <dgm14:cNvPr xmlns:dgm14="http://schemas.microsoft.com/office/drawing/2010/diagram" id="0" name="" descr="Submit single, streamlined application to the Marketplace&#10;Verify and determine eligibility &#10;" title="Diagram"/>
        </a:ext>
      </dgm:extLst>
    </dgm:pt>
    <dgm:pt modelId="{2264D409-0A22-4298-8BB4-D2BC22B9F141}" type="parTrans" cxnId="{9D41237F-329A-4F61-B9EF-4AA4C49FBA94}">
      <dgm:prSet/>
      <dgm:spPr/>
      <dgm:t>
        <a:bodyPr/>
        <a:lstStyle/>
        <a:p>
          <a:endParaRPr lang="en-US"/>
        </a:p>
      </dgm:t>
    </dgm:pt>
    <dgm:pt modelId="{7D143C55-D53F-43C8-9EF2-10C73B6E0827}" type="sibTrans" cxnId="{9D41237F-329A-4F61-B9EF-4AA4C49FBA94}">
      <dgm:prSet/>
      <dgm:spPr/>
      <dgm:t>
        <a:bodyPr/>
        <a:lstStyle/>
        <a:p>
          <a:endParaRPr lang="en-US" dirty="0"/>
        </a:p>
      </dgm:t>
    </dgm:pt>
    <dgm:pt modelId="{37B13B50-A791-444D-AAA0-EE48909EF574}">
      <dgm:prSet phldrT="[Text]" custT="1"/>
      <dgm:spPr/>
      <dgm:t>
        <a:bodyPr/>
        <a:lstStyle/>
        <a:p>
          <a:r>
            <a:rPr lang="en-US" sz="1800" dirty="0" smtClean="0">
              <a:solidFill>
                <a:schemeClr val="bg1"/>
              </a:solidFill>
              <a:latin typeface="Arial" pitchFamily="34" charset="0"/>
              <a:cs typeface="Arial" pitchFamily="34" charset="0"/>
            </a:rPr>
            <a:t>Verify and determine eligibility </a:t>
          </a:r>
          <a:endParaRPr lang="en-US" sz="1800" dirty="0"/>
        </a:p>
      </dgm:t>
    </dgm:pt>
    <dgm:pt modelId="{F1B298EB-FEDE-466C-AD39-E2390BB858B7}" type="parTrans" cxnId="{EDBE8D93-BBA3-424B-A6A8-43BCF0D448D3}">
      <dgm:prSet/>
      <dgm:spPr/>
      <dgm:t>
        <a:bodyPr/>
        <a:lstStyle/>
        <a:p>
          <a:endParaRPr lang="en-US"/>
        </a:p>
      </dgm:t>
    </dgm:pt>
    <dgm:pt modelId="{A2DA9BDD-0D98-4AAD-A785-B04217C5C02D}" type="sibTrans" cxnId="{EDBE8D93-BBA3-424B-A6A8-43BCF0D448D3}">
      <dgm:prSet/>
      <dgm:spPr/>
      <dgm:t>
        <a:bodyPr/>
        <a:lstStyle/>
        <a:p>
          <a:endParaRPr lang="en-US"/>
        </a:p>
      </dgm:t>
    </dgm:pt>
    <dgm:pt modelId="{705112D0-490F-496D-8A70-20117CF95F08}" type="pres">
      <dgm:prSet presAssocID="{30C32E63-1606-4732-8C3E-A91CD8631363}" presName="Name0" presStyleCnt="0">
        <dgm:presLayoutVars>
          <dgm:dir/>
          <dgm:resizeHandles val="exact"/>
        </dgm:presLayoutVars>
      </dgm:prSet>
      <dgm:spPr/>
    </dgm:pt>
    <dgm:pt modelId="{3C5F90D6-0D53-4339-BA51-5C6C8629CFF0}" type="pres">
      <dgm:prSet presAssocID="{2099DA08-4E75-4D22-B330-D9B74AB480F9}" presName="node" presStyleLbl="node1" presStyleIdx="0" presStyleCnt="2">
        <dgm:presLayoutVars>
          <dgm:bulletEnabled val="1"/>
        </dgm:presLayoutVars>
      </dgm:prSet>
      <dgm:spPr/>
      <dgm:t>
        <a:bodyPr/>
        <a:lstStyle/>
        <a:p>
          <a:endParaRPr lang="en-US"/>
        </a:p>
      </dgm:t>
    </dgm:pt>
    <dgm:pt modelId="{94DC59EA-0FFF-49DD-825B-7BE1ECDC3583}" type="pres">
      <dgm:prSet presAssocID="{7D143C55-D53F-43C8-9EF2-10C73B6E0827}" presName="sibTrans" presStyleLbl="sibTrans2D1" presStyleIdx="0" presStyleCnt="1"/>
      <dgm:spPr/>
      <dgm:t>
        <a:bodyPr/>
        <a:lstStyle/>
        <a:p>
          <a:endParaRPr lang="en-US"/>
        </a:p>
      </dgm:t>
    </dgm:pt>
    <dgm:pt modelId="{88654CAF-978F-4ABE-BCA6-9D4F7B1EC251}" type="pres">
      <dgm:prSet presAssocID="{7D143C55-D53F-43C8-9EF2-10C73B6E0827}" presName="connectorText" presStyleLbl="sibTrans2D1" presStyleIdx="0" presStyleCnt="1"/>
      <dgm:spPr/>
      <dgm:t>
        <a:bodyPr/>
        <a:lstStyle/>
        <a:p>
          <a:endParaRPr lang="en-US"/>
        </a:p>
      </dgm:t>
    </dgm:pt>
    <dgm:pt modelId="{66EF0262-6387-4E05-8A9B-77AD216D8462}" type="pres">
      <dgm:prSet presAssocID="{37B13B50-A791-444D-AAA0-EE48909EF574}" presName="node" presStyleLbl="node1" presStyleIdx="1" presStyleCnt="2">
        <dgm:presLayoutVars>
          <dgm:bulletEnabled val="1"/>
        </dgm:presLayoutVars>
      </dgm:prSet>
      <dgm:spPr/>
      <dgm:t>
        <a:bodyPr/>
        <a:lstStyle/>
        <a:p>
          <a:endParaRPr lang="en-US"/>
        </a:p>
      </dgm:t>
    </dgm:pt>
  </dgm:ptLst>
  <dgm:cxnLst>
    <dgm:cxn modelId="{EDBE8D93-BBA3-424B-A6A8-43BCF0D448D3}" srcId="{30C32E63-1606-4732-8C3E-A91CD8631363}" destId="{37B13B50-A791-444D-AAA0-EE48909EF574}" srcOrd="1" destOrd="0" parTransId="{F1B298EB-FEDE-466C-AD39-E2390BB858B7}" sibTransId="{A2DA9BDD-0D98-4AAD-A785-B04217C5C02D}"/>
    <dgm:cxn modelId="{FABA9E2C-43A6-4F45-BA5F-BAA975FA5514}" type="presOf" srcId="{7D143C55-D53F-43C8-9EF2-10C73B6E0827}" destId="{88654CAF-978F-4ABE-BCA6-9D4F7B1EC251}" srcOrd="1" destOrd="0" presId="urn:microsoft.com/office/officeart/2005/8/layout/process1"/>
    <dgm:cxn modelId="{2464477E-7161-4D62-AF61-165983960E1B}" type="presOf" srcId="{37B13B50-A791-444D-AAA0-EE48909EF574}" destId="{66EF0262-6387-4E05-8A9B-77AD216D8462}" srcOrd="0" destOrd="0" presId="urn:microsoft.com/office/officeart/2005/8/layout/process1"/>
    <dgm:cxn modelId="{FF8C3518-85C8-4836-BA53-41DFBA45ED34}" type="presOf" srcId="{30C32E63-1606-4732-8C3E-A91CD8631363}" destId="{705112D0-490F-496D-8A70-20117CF95F08}" srcOrd="0" destOrd="0" presId="urn:microsoft.com/office/officeart/2005/8/layout/process1"/>
    <dgm:cxn modelId="{A25B1AFC-507A-450D-95E0-2CECBFC961AB}" type="presOf" srcId="{2099DA08-4E75-4D22-B330-D9B74AB480F9}" destId="{3C5F90D6-0D53-4339-BA51-5C6C8629CFF0}" srcOrd="0" destOrd="0" presId="urn:microsoft.com/office/officeart/2005/8/layout/process1"/>
    <dgm:cxn modelId="{9D41237F-329A-4F61-B9EF-4AA4C49FBA94}" srcId="{30C32E63-1606-4732-8C3E-A91CD8631363}" destId="{2099DA08-4E75-4D22-B330-D9B74AB480F9}" srcOrd="0" destOrd="0" parTransId="{2264D409-0A22-4298-8BB4-D2BC22B9F141}" sibTransId="{7D143C55-D53F-43C8-9EF2-10C73B6E0827}"/>
    <dgm:cxn modelId="{FA3F6757-C155-44C6-906F-BDF76D180454}" type="presOf" srcId="{7D143C55-D53F-43C8-9EF2-10C73B6E0827}" destId="{94DC59EA-0FFF-49DD-825B-7BE1ECDC3583}" srcOrd="0" destOrd="0" presId="urn:microsoft.com/office/officeart/2005/8/layout/process1"/>
    <dgm:cxn modelId="{10E59A41-4EB7-40FC-BC47-EE8B7DE7DF38}" type="presParOf" srcId="{705112D0-490F-496D-8A70-20117CF95F08}" destId="{3C5F90D6-0D53-4339-BA51-5C6C8629CFF0}" srcOrd="0" destOrd="0" presId="urn:microsoft.com/office/officeart/2005/8/layout/process1"/>
    <dgm:cxn modelId="{83B9B03C-CF12-4F0D-BB51-2EA41F19F025}" type="presParOf" srcId="{705112D0-490F-496D-8A70-20117CF95F08}" destId="{94DC59EA-0FFF-49DD-825B-7BE1ECDC3583}" srcOrd="1" destOrd="0" presId="urn:microsoft.com/office/officeart/2005/8/layout/process1"/>
    <dgm:cxn modelId="{CBA15C53-9C8D-4B68-9B2C-1DE4C6CE7D80}" type="presParOf" srcId="{94DC59EA-0FFF-49DD-825B-7BE1ECDC3583}" destId="{88654CAF-978F-4ABE-BCA6-9D4F7B1EC251}" srcOrd="0" destOrd="0" presId="urn:microsoft.com/office/officeart/2005/8/layout/process1"/>
    <dgm:cxn modelId="{6C1CC737-C029-4BA0-86A1-DC53A6631441}" type="presParOf" srcId="{705112D0-490F-496D-8A70-20117CF95F08}" destId="{66EF0262-6387-4E05-8A9B-77AD216D8462}" srcOrd="2"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2"/>
            <a:ext cx="2972421" cy="460293"/>
          </a:xfrm>
          <a:prstGeom prst="rect">
            <a:avLst/>
          </a:prstGeom>
        </p:spPr>
        <p:txBody>
          <a:bodyPr vert="horz" lIns="90018" tIns="45009" rIns="90018" bIns="45009" rtlCol="0"/>
          <a:lstStyle>
            <a:lvl1pPr algn="l">
              <a:defRPr sz="1200"/>
            </a:lvl1pPr>
          </a:lstStyle>
          <a:p>
            <a:endParaRPr lang="en-US" dirty="0"/>
          </a:p>
        </p:txBody>
      </p:sp>
      <p:sp>
        <p:nvSpPr>
          <p:cNvPr id="3" name="Date Placeholder 2"/>
          <p:cNvSpPr>
            <a:spLocks noGrp="1"/>
          </p:cNvSpPr>
          <p:nvPr>
            <p:ph type="dt" sz="quarter" idx="1"/>
          </p:nvPr>
        </p:nvSpPr>
        <p:spPr>
          <a:xfrm>
            <a:off x="3884029" y="2"/>
            <a:ext cx="2972421" cy="460293"/>
          </a:xfrm>
          <a:prstGeom prst="rect">
            <a:avLst/>
          </a:prstGeom>
        </p:spPr>
        <p:txBody>
          <a:bodyPr vert="horz" lIns="90018" tIns="45009" rIns="90018" bIns="45009" rtlCol="0"/>
          <a:lstStyle>
            <a:lvl1pPr algn="r">
              <a:defRPr sz="1200"/>
            </a:lvl1pPr>
          </a:lstStyle>
          <a:p>
            <a:r>
              <a:rPr lang="en-US" dirty="0" smtClean="0"/>
              <a:t>05/15/2013</a:t>
            </a:r>
            <a:endParaRPr lang="en-US" dirty="0"/>
          </a:p>
        </p:txBody>
      </p:sp>
      <p:sp>
        <p:nvSpPr>
          <p:cNvPr id="4" name="Footer Placeholder 3"/>
          <p:cNvSpPr>
            <a:spLocks noGrp="1"/>
          </p:cNvSpPr>
          <p:nvPr>
            <p:ph type="ftr" sz="quarter" idx="2"/>
          </p:nvPr>
        </p:nvSpPr>
        <p:spPr>
          <a:xfrm>
            <a:off x="4" y="8737701"/>
            <a:ext cx="2972421" cy="460293"/>
          </a:xfrm>
          <a:prstGeom prst="rect">
            <a:avLst/>
          </a:prstGeom>
        </p:spPr>
        <p:txBody>
          <a:bodyPr vert="horz" lIns="90018" tIns="45009" rIns="90018" bIns="45009" rtlCol="0" anchor="b"/>
          <a:lstStyle>
            <a:lvl1pPr algn="l">
              <a:defRPr sz="1200"/>
            </a:lvl1pPr>
          </a:lstStyle>
          <a:p>
            <a:r>
              <a:rPr lang="en-US" dirty="0" smtClean="0"/>
              <a:t>Health Insurance Marketplace 101</a:t>
            </a:r>
            <a:endParaRPr lang="en-US" dirty="0"/>
          </a:p>
        </p:txBody>
      </p:sp>
      <p:sp>
        <p:nvSpPr>
          <p:cNvPr id="5" name="Slide Number Placeholder 4"/>
          <p:cNvSpPr>
            <a:spLocks noGrp="1"/>
          </p:cNvSpPr>
          <p:nvPr>
            <p:ph type="sldNum" sz="quarter" idx="3"/>
          </p:nvPr>
        </p:nvSpPr>
        <p:spPr>
          <a:xfrm>
            <a:off x="3884029" y="8737701"/>
            <a:ext cx="2972421" cy="460293"/>
          </a:xfrm>
          <a:prstGeom prst="rect">
            <a:avLst/>
          </a:prstGeom>
        </p:spPr>
        <p:txBody>
          <a:bodyPr vert="horz" lIns="90018" tIns="45009" rIns="90018" bIns="45009" rtlCol="0" anchor="b"/>
          <a:lstStyle>
            <a:lvl1pPr algn="r">
              <a:defRPr sz="1200"/>
            </a:lvl1pPr>
          </a:lstStyle>
          <a:p>
            <a:fld id="{F522F4FC-DFA6-4BA3-871E-9E1DC0412F99}" type="slidenum">
              <a:rPr lang="en-US" smtClean="0"/>
              <a:pPr/>
              <a:t>‹#›</a:t>
            </a:fld>
            <a:endParaRPr lang="en-US" dirty="0"/>
          </a:p>
        </p:txBody>
      </p:sp>
    </p:spTree>
    <p:extLst>
      <p:ext uri="{BB962C8B-B14F-4D97-AF65-F5344CB8AC3E}">
        <p14:creationId xmlns:p14="http://schemas.microsoft.com/office/powerpoint/2010/main" val="1452160086"/>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1" cy="459978"/>
          </a:xfrm>
          <a:prstGeom prst="rect">
            <a:avLst/>
          </a:prstGeom>
        </p:spPr>
        <p:txBody>
          <a:bodyPr vert="horz" lIns="91729" tIns="45864" rIns="91729" bIns="45864" rtlCol="0"/>
          <a:lstStyle>
            <a:lvl1pPr algn="l">
              <a:defRPr sz="1200"/>
            </a:lvl1pPr>
          </a:lstStyle>
          <a:p>
            <a:endParaRPr lang="en-US" dirty="0"/>
          </a:p>
        </p:txBody>
      </p:sp>
      <p:sp>
        <p:nvSpPr>
          <p:cNvPr id="3" name="Date Placeholder 2"/>
          <p:cNvSpPr>
            <a:spLocks noGrp="1"/>
          </p:cNvSpPr>
          <p:nvPr>
            <p:ph type="dt" idx="1"/>
          </p:nvPr>
        </p:nvSpPr>
        <p:spPr>
          <a:xfrm>
            <a:off x="3884612" y="0"/>
            <a:ext cx="2971801" cy="459978"/>
          </a:xfrm>
          <a:prstGeom prst="rect">
            <a:avLst/>
          </a:prstGeom>
        </p:spPr>
        <p:txBody>
          <a:bodyPr vert="horz" lIns="91729" tIns="45864" rIns="91729" bIns="45864" rtlCol="0"/>
          <a:lstStyle>
            <a:lvl1pPr algn="r">
              <a:defRPr sz="1200"/>
            </a:lvl1pPr>
          </a:lstStyle>
          <a:p>
            <a:r>
              <a:rPr lang="en-US" dirty="0" smtClean="0"/>
              <a:t>05/15/2013</a:t>
            </a:r>
            <a:endParaRPr lang="en-US" dirty="0"/>
          </a:p>
        </p:txBody>
      </p:sp>
      <p:sp>
        <p:nvSpPr>
          <p:cNvPr id="4" name="Slide Image Placeholder 3"/>
          <p:cNvSpPr>
            <a:spLocks noGrp="1" noRot="1" noChangeAspect="1"/>
          </p:cNvSpPr>
          <p:nvPr>
            <p:ph type="sldImg" idx="2"/>
          </p:nvPr>
        </p:nvSpPr>
        <p:spPr>
          <a:xfrm>
            <a:off x="1130300" y="690563"/>
            <a:ext cx="4597400" cy="3449637"/>
          </a:xfrm>
          <a:prstGeom prst="rect">
            <a:avLst/>
          </a:prstGeom>
          <a:noFill/>
          <a:ln w="12700">
            <a:solidFill>
              <a:prstClr val="black"/>
            </a:solidFill>
          </a:ln>
        </p:spPr>
        <p:txBody>
          <a:bodyPr vert="horz" lIns="91729" tIns="45864" rIns="91729" bIns="45864" rtlCol="0" anchor="ctr"/>
          <a:lstStyle/>
          <a:p>
            <a:endParaRPr lang="en-US" dirty="0"/>
          </a:p>
        </p:txBody>
      </p:sp>
      <p:sp>
        <p:nvSpPr>
          <p:cNvPr id="5" name="Notes Placeholder 4"/>
          <p:cNvSpPr>
            <a:spLocks noGrp="1"/>
          </p:cNvSpPr>
          <p:nvPr>
            <p:ph type="body" sz="quarter" idx="3"/>
          </p:nvPr>
        </p:nvSpPr>
        <p:spPr>
          <a:xfrm>
            <a:off x="685800" y="4369794"/>
            <a:ext cx="5486400" cy="4139804"/>
          </a:xfrm>
          <a:prstGeom prst="rect">
            <a:avLst/>
          </a:prstGeom>
        </p:spPr>
        <p:txBody>
          <a:bodyPr vert="horz" lIns="91729" tIns="45864" rIns="91729" bIns="4586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37988"/>
            <a:ext cx="2971801" cy="459978"/>
          </a:xfrm>
          <a:prstGeom prst="rect">
            <a:avLst/>
          </a:prstGeom>
        </p:spPr>
        <p:txBody>
          <a:bodyPr vert="horz" lIns="91729" tIns="45864" rIns="91729" bIns="45864" rtlCol="0" anchor="b"/>
          <a:lstStyle>
            <a:lvl1pPr algn="l">
              <a:defRPr sz="1200"/>
            </a:lvl1pPr>
          </a:lstStyle>
          <a:p>
            <a:r>
              <a:rPr lang="en-US" dirty="0" smtClean="0"/>
              <a:t>Health Insurance Marketplace 101</a:t>
            </a:r>
            <a:endParaRPr lang="en-US" dirty="0"/>
          </a:p>
        </p:txBody>
      </p:sp>
      <p:sp>
        <p:nvSpPr>
          <p:cNvPr id="7" name="Slide Number Placeholder 6"/>
          <p:cNvSpPr>
            <a:spLocks noGrp="1"/>
          </p:cNvSpPr>
          <p:nvPr>
            <p:ph type="sldNum" sz="quarter" idx="5"/>
          </p:nvPr>
        </p:nvSpPr>
        <p:spPr>
          <a:xfrm>
            <a:off x="3884612" y="8737988"/>
            <a:ext cx="2971801" cy="459978"/>
          </a:xfrm>
          <a:prstGeom prst="rect">
            <a:avLst/>
          </a:prstGeom>
        </p:spPr>
        <p:txBody>
          <a:bodyPr vert="horz" lIns="91729" tIns="45864" rIns="91729" bIns="45864" rtlCol="0" anchor="b"/>
          <a:lstStyle>
            <a:lvl1pPr algn="r">
              <a:defRPr sz="1200"/>
            </a:lvl1pPr>
          </a:lstStyle>
          <a:p>
            <a:fld id="{5E64BDDF-6235-4F77-BA63-72C44C840117}" type="slidenum">
              <a:rPr lang="en-US" smtClean="0"/>
              <a:pPr/>
              <a:t>‹#›</a:t>
            </a:fld>
            <a:endParaRPr lang="en-US" dirty="0"/>
          </a:p>
        </p:txBody>
      </p:sp>
    </p:spTree>
    <p:extLst>
      <p:ext uri="{BB962C8B-B14F-4D97-AF65-F5344CB8AC3E}">
        <p14:creationId xmlns:p14="http://schemas.microsoft.com/office/powerpoint/2010/main" val="3740931048"/>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www.healthcare.gov/"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585"/>
              </a:spcBef>
              <a:defRPr/>
            </a:pPr>
            <a:r>
              <a:rPr lang="en-US" dirty="0" smtClean="0"/>
              <a:t>Good morning and thank you for being with us today.</a:t>
            </a:r>
            <a:r>
              <a:rPr lang="en-US" baseline="0" dirty="0" smtClean="0"/>
              <a:t> As Marco said, my name is Mayra Alvarez and it is my pleasure to be with you today to </a:t>
            </a:r>
            <a:r>
              <a:rPr lang="en-US" dirty="0" smtClean="0"/>
              <a:t>provide</a:t>
            </a:r>
            <a:r>
              <a:rPr lang="en-US" baseline="0" dirty="0" smtClean="0"/>
              <a:t> you with</a:t>
            </a:r>
            <a:r>
              <a:rPr lang="en-US" dirty="0" smtClean="0"/>
              <a:t> </a:t>
            </a:r>
            <a:r>
              <a:rPr lang="en-US" dirty="0"/>
              <a:t>a high-level overview of the Affordable Care Act, and the new Health Insurance </a:t>
            </a:r>
            <a:r>
              <a:rPr lang="en-US" dirty="0" smtClean="0"/>
              <a:t>Marketplace, and in particular the</a:t>
            </a:r>
            <a:r>
              <a:rPr lang="en-US" baseline="0" dirty="0" smtClean="0"/>
              <a:t> impact on the health of the Latino community</a:t>
            </a:r>
            <a:r>
              <a:rPr lang="en-US" dirty="0" smtClean="0"/>
              <a:t>.</a:t>
            </a:r>
            <a:endParaRPr lang="en-US" dirty="0"/>
          </a:p>
          <a:p>
            <a:pPr>
              <a:spcBef>
                <a:spcPts val="553"/>
              </a:spcBef>
              <a:defRPr/>
            </a:pPr>
            <a:endParaRPr lang="en-US" dirty="0" smtClean="0"/>
          </a:p>
          <a:p>
            <a:endParaRPr lang="en-US" dirty="0"/>
          </a:p>
        </p:txBody>
      </p:sp>
      <p:sp>
        <p:nvSpPr>
          <p:cNvPr id="4" name="Date Placeholder 3"/>
          <p:cNvSpPr>
            <a:spLocks noGrp="1"/>
          </p:cNvSpPr>
          <p:nvPr>
            <p:ph type="dt" idx="10"/>
          </p:nvPr>
        </p:nvSpPr>
        <p:spPr/>
        <p:txBody>
          <a:bodyPr/>
          <a:lstStyle/>
          <a:p>
            <a:r>
              <a:rPr lang="en-US" dirty="0" smtClean="0"/>
              <a:t>05/15/2013</a:t>
            </a:r>
            <a:endParaRPr lang="en-US" dirty="0"/>
          </a:p>
        </p:txBody>
      </p:sp>
      <p:sp>
        <p:nvSpPr>
          <p:cNvPr id="5" name="Footer Placeholder 4"/>
          <p:cNvSpPr>
            <a:spLocks noGrp="1"/>
          </p:cNvSpPr>
          <p:nvPr>
            <p:ph type="ftr" sz="quarter" idx="11"/>
          </p:nvPr>
        </p:nvSpPr>
        <p:spPr/>
        <p:txBody>
          <a:bodyPr/>
          <a:lstStyle/>
          <a:p>
            <a:r>
              <a:rPr lang="en-US" dirty="0" smtClean="0"/>
              <a:t>Health Insurance Marketplace 101</a:t>
            </a:r>
            <a:endParaRPr lang="en-US" dirty="0"/>
          </a:p>
        </p:txBody>
      </p:sp>
      <p:sp>
        <p:nvSpPr>
          <p:cNvPr id="6" name="Slide Number Placeholder 5"/>
          <p:cNvSpPr>
            <a:spLocks noGrp="1"/>
          </p:cNvSpPr>
          <p:nvPr>
            <p:ph type="sldNum" sz="quarter" idx="12"/>
          </p:nvPr>
        </p:nvSpPr>
        <p:spPr/>
        <p:txBody>
          <a:bodyPr/>
          <a:lstStyle/>
          <a:p>
            <a:fld id="{EFA87BB9-CDB7-42F1-A4FD-32CAE01FAC8B}" type="slidenum">
              <a:rPr lang="en-US" smtClean="0"/>
              <a:pPr/>
              <a:t>1</a:t>
            </a:fld>
            <a:endParaRPr lang="en-US" dirty="0"/>
          </a:p>
        </p:txBody>
      </p:sp>
    </p:spTree>
    <p:extLst>
      <p:ext uri="{BB962C8B-B14F-4D97-AF65-F5344CB8AC3E}">
        <p14:creationId xmlns:p14="http://schemas.microsoft.com/office/powerpoint/2010/main" val="1310359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19451" indent="-119451" defTabSz="917383">
              <a:spcBef>
                <a:spcPct val="20000"/>
              </a:spcBef>
              <a:defRPr/>
            </a:pPr>
            <a:r>
              <a:rPr lang="en-US" dirty="0" smtClean="0">
                <a:solidFill>
                  <a:prstClr val="black"/>
                </a:solidFill>
              </a:rPr>
              <a:t>Something</a:t>
            </a:r>
            <a:r>
              <a:rPr lang="en-US" baseline="0" dirty="0" smtClean="0">
                <a:solidFill>
                  <a:prstClr val="black"/>
                </a:solidFill>
              </a:rPr>
              <a:t> I want to flag for you is that Q</a:t>
            </a:r>
            <a:r>
              <a:rPr lang="en-US" dirty="0" smtClean="0">
                <a:solidFill>
                  <a:prstClr val="black"/>
                </a:solidFill>
              </a:rPr>
              <a:t>ualified </a:t>
            </a:r>
            <a:r>
              <a:rPr lang="en-US" dirty="0">
                <a:solidFill>
                  <a:prstClr val="black"/>
                </a:solidFill>
              </a:rPr>
              <a:t>Health Plans </a:t>
            </a:r>
            <a:r>
              <a:rPr lang="en-US" dirty="0" smtClean="0">
                <a:solidFill>
                  <a:prstClr val="black"/>
                </a:solidFill>
              </a:rPr>
              <a:t>in the Marketplace</a:t>
            </a:r>
            <a:r>
              <a:rPr lang="en-US" baseline="0" dirty="0" smtClean="0">
                <a:solidFill>
                  <a:prstClr val="black"/>
                </a:solidFill>
              </a:rPr>
              <a:t> </a:t>
            </a:r>
            <a:r>
              <a:rPr lang="en-US" dirty="0" smtClean="0">
                <a:solidFill>
                  <a:prstClr val="black"/>
                </a:solidFill>
              </a:rPr>
              <a:t>can vary.</a:t>
            </a:r>
          </a:p>
          <a:p>
            <a:pPr marL="119451" indent="-119451" defTabSz="917383">
              <a:spcBef>
                <a:spcPct val="20000"/>
              </a:spcBef>
              <a:defRPr/>
            </a:pPr>
            <a:r>
              <a:rPr lang="en-US" dirty="0" smtClean="0">
                <a:solidFill>
                  <a:prstClr val="black"/>
                </a:solidFill>
              </a:rPr>
              <a:t>For example:</a:t>
            </a:r>
            <a:endParaRPr lang="en-US" dirty="0">
              <a:solidFill>
                <a:prstClr val="black"/>
              </a:solidFill>
            </a:endParaRPr>
          </a:p>
          <a:p>
            <a:pPr marL="226160" lvl="1" indent="-106709" defTabSz="917383">
              <a:spcBef>
                <a:spcPct val="20000"/>
              </a:spcBef>
              <a:buFont typeface="Arial" pitchFamily="34" charset="0"/>
              <a:buChar char="•"/>
              <a:tabLst>
                <a:tab pos="293052" algn="l"/>
              </a:tabLst>
              <a:defRPr/>
            </a:pPr>
            <a:r>
              <a:rPr lang="en-US" dirty="0">
                <a:solidFill>
                  <a:prstClr val="black"/>
                </a:solidFill>
              </a:rPr>
              <a:t>Some may cover additional benefits </a:t>
            </a:r>
          </a:p>
          <a:p>
            <a:pPr marL="226160" lvl="1" indent="-106709" defTabSz="917383">
              <a:spcBef>
                <a:spcPct val="20000"/>
              </a:spcBef>
              <a:buFont typeface="Arial" pitchFamily="34" charset="0"/>
              <a:buChar char="•"/>
              <a:tabLst>
                <a:tab pos="293052" algn="l"/>
              </a:tabLst>
              <a:defRPr/>
            </a:pPr>
            <a:r>
              <a:rPr lang="en-US" dirty="0">
                <a:solidFill>
                  <a:prstClr val="black"/>
                </a:solidFill>
              </a:rPr>
              <a:t>You may have to see certain providers </a:t>
            </a:r>
          </a:p>
          <a:p>
            <a:pPr marL="226160" lvl="1" indent="-106709" defTabSz="917383">
              <a:spcBef>
                <a:spcPct val="20000"/>
              </a:spcBef>
              <a:buFont typeface="Arial" pitchFamily="34" charset="0"/>
              <a:buChar char="•"/>
              <a:tabLst>
                <a:tab pos="293052" algn="l"/>
              </a:tabLst>
              <a:defRPr/>
            </a:pPr>
            <a:r>
              <a:rPr lang="en-US" dirty="0">
                <a:solidFill>
                  <a:prstClr val="black"/>
                </a:solidFill>
              </a:rPr>
              <a:t>The </a:t>
            </a:r>
            <a:r>
              <a:rPr lang="en-US" dirty="0" smtClean="0">
                <a:solidFill>
                  <a:prstClr val="black"/>
                </a:solidFill>
              </a:rPr>
              <a:t>premiums</a:t>
            </a:r>
            <a:r>
              <a:rPr lang="en-US" dirty="0">
                <a:solidFill>
                  <a:prstClr val="black"/>
                </a:solidFill>
              </a:rPr>
              <a:t>, copays, </a:t>
            </a:r>
            <a:r>
              <a:rPr lang="en-US" dirty="0" smtClean="0">
                <a:solidFill>
                  <a:prstClr val="black"/>
                </a:solidFill>
              </a:rPr>
              <a:t>and coinsurance will vary by plan</a:t>
            </a:r>
            <a:endParaRPr lang="en-US" dirty="0">
              <a:solidFill>
                <a:prstClr val="black"/>
              </a:solidFill>
            </a:endParaRPr>
          </a:p>
          <a:p>
            <a:pPr marL="226160" lvl="1" indent="-106709" defTabSz="917383">
              <a:spcBef>
                <a:spcPct val="20000"/>
              </a:spcBef>
              <a:buFont typeface="Arial" pitchFamily="34" charset="0"/>
              <a:buChar char="•"/>
              <a:tabLst>
                <a:tab pos="293052" algn="l"/>
              </a:tabLst>
              <a:defRPr/>
            </a:pPr>
            <a:r>
              <a:rPr lang="en-US" dirty="0">
                <a:solidFill>
                  <a:prstClr val="black"/>
                </a:solidFill>
              </a:rPr>
              <a:t>Quality of care </a:t>
            </a:r>
            <a:r>
              <a:rPr lang="en-US" dirty="0" smtClean="0">
                <a:solidFill>
                  <a:prstClr val="black"/>
                </a:solidFill>
              </a:rPr>
              <a:t>may vary but </a:t>
            </a:r>
            <a:endParaRPr lang="en-US" dirty="0">
              <a:solidFill>
                <a:prstClr val="black"/>
              </a:solidFill>
            </a:endParaRPr>
          </a:p>
          <a:p>
            <a:pPr marL="226160" lvl="1" indent="-106709">
              <a:spcBef>
                <a:spcPct val="20000"/>
              </a:spcBef>
              <a:buFont typeface="Arial" pitchFamily="34" charset="0"/>
              <a:buChar char="•"/>
              <a:tabLst>
                <a:tab pos="293052" algn="l"/>
              </a:tabLst>
              <a:defRPr/>
            </a:pPr>
            <a:r>
              <a:rPr lang="en-US" dirty="0">
                <a:solidFill>
                  <a:prstClr val="black"/>
                </a:solidFill>
              </a:rPr>
              <a:t>All cover Essential Health Benefits</a:t>
            </a:r>
          </a:p>
          <a:p>
            <a:pPr marL="119451" indent="-119451" defTabSz="917383">
              <a:spcBef>
                <a:spcPct val="20000"/>
              </a:spcBef>
              <a:buFont typeface="Wingdings" pitchFamily="2" charset="2"/>
              <a:buChar char="§"/>
              <a:defRPr/>
            </a:pPr>
            <a:r>
              <a:rPr lang="en-US" dirty="0">
                <a:solidFill>
                  <a:prstClr val="black"/>
                </a:solidFill>
              </a:rPr>
              <a:t>The Marketplace will let you compare, choose and </a:t>
            </a:r>
            <a:r>
              <a:rPr lang="en-US" dirty="0" smtClean="0">
                <a:solidFill>
                  <a:prstClr val="black"/>
                </a:solidFill>
              </a:rPr>
              <a:t>enroll.</a:t>
            </a:r>
          </a:p>
          <a:p>
            <a:pPr marL="119451" indent="-119451" defTabSz="917383">
              <a:spcBef>
                <a:spcPct val="20000"/>
              </a:spcBef>
              <a:buFont typeface="Wingdings" pitchFamily="2" charset="2"/>
              <a:buChar char="§"/>
              <a:defRPr/>
            </a:pPr>
            <a:endParaRPr lang="en-US" dirty="0">
              <a:solidFill>
                <a:prstClr val="black"/>
              </a:solidFill>
            </a:endParaRPr>
          </a:p>
          <a:p>
            <a:r>
              <a:rPr lang="en-US" dirty="0" smtClean="0"/>
              <a:t>Qualified Health Plans will be available with</a:t>
            </a:r>
            <a:r>
              <a:rPr lang="en-US" baseline="0" dirty="0" smtClean="0"/>
              <a:t> different levels of cost sharing. A plan will offer the same package of benefits in each level. What varies is how much the plan pays, and how much you will pay (cost sharing). Out-of-pocket costs include deductibles, which is the amount you pay for your covered health care services before your plan starts to pay. You also pay copayments. For instance, you may have to pay $20 each time you see your doctor. And you may also have to pay coinsurance for certain services. For instance, if the coinsurance is 30% and the covered service cost $100, you would pay $30 and the plan would pay $70.</a:t>
            </a:r>
            <a:endParaRPr lang="en-US" dirty="0" smtClean="0"/>
          </a:p>
          <a:p>
            <a:endParaRPr lang="en-US" dirty="0"/>
          </a:p>
        </p:txBody>
      </p:sp>
      <p:sp>
        <p:nvSpPr>
          <p:cNvPr id="4" name="Date Placeholder 3"/>
          <p:cNvSpPr>
            <a:spLocks noGrp="1"/>
          </p:cNvSpPr>
          <p:nvPr>
            <p:ph type="dt" idx="10"/>
          </p:nvPr>
        </p:nvSpPr>
        <p:spPr/>
        <p:txBody>
          <a:bodyPr/>
          <a:lstStyle/>
          <a:p>
            <a:r>
              <a:rPr lang="en-US" dirty="0" smtClean="0"/>
              <a:t>05/15/2013</a:t>
            </a:r>
            <a:endParaRPr lang="en-US" dirty="0"/>
          </a:p>
        </p:txBody>
      </p:sp>
      <p:sp>
        <p:nvSpPr>
          <p:cNvPr id="5" name="Footer Placeholder 4"/>
          <p:cNvSpPr>
            <a:spLocks noGrp="1"/>
          </p:cNvSpPr>
          <p:nvPr>
            <p:ph type="ftr" sz="quarter" idx="11"/>
          </p:nvPr>
        </p:nvSpPr>
        <p:spPr/>
        <p:txBody>
          <a:bodyPr/>
          <a:lstStyle/>
          <a:p>
            <a:r>
              <a:rPr lang="en-US" dirty="0" smtClean="0"/>
              <a:t>Health Insurance Marketplace 101</a:t>
            </a:r>
            <a:endParaRPr lang="en-US" dirty="0"/>
          </a:p>
        </p:txBody>
      </p:sp>
      <p:sp>
        <p:nvSpPr>
          <p:cNvPr id="6" name="Slide Number Placeholder 5"/>
          <p:cNvSpPr>
            <a:spLocks noGrp="1"/>
          </p:cNvSpPr>
          <p:nvPr>
            <p:ph type="sldNum" sz="quarter" idx="12"/>
          </p:nvPr>
        </p:nvSpPr>
        <p:spPr/>
        <p:txBody>
          <a:bodyPr/>
          <a:lstStyle/>
          <a:p>
            <a:fld id="{E383EAA7-1125-4C4D-9850-00C37E7661D5}" type="slidenum">
              <a:rPr lang="en-US" smtClean="0"/>
              <a:pPr/>
              <a:t>10</a:t>
            </a:fld>
            <a:endParaRPr lang="en-US" dirty="0"/>
          </a:p>
        </p:txBody>
      </p:sp>
    </p:spTree>
    <p:extLst>
      <p:ext uri="{BB962C8B-B14F-4D97-AF65-F5344CB8AC3E}">
        <p14:creationId xmlns:p14="http://schemas.microsoft.com/office/powerpoint/2010/main" val="42233952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Marketplace is not only for individuals and families</a:t>
            </a:r>
            <a:r>
              <a:rPr lang="en-US" baseline="0" dirty="0" smtClean="0"/>
              <a:t> who buy their own insurance but also for small businesses.</a:t>
            </a:r>
          </a:p>
          <a:p>
            <a:endParaRPr lang="en-US" baseline="0" dirty="0" smtClean="0"/>
          </a:p>
          <a:p>
            <a:r>
              <a:rPr lang="en-US" baseline="0" dirty="0" smtClean="0"/>
              <a:t>The </a:t>
            </a:r>
            <a:r>
              <a:rPr lang="en-US" dirty="0" smtClean="0"/>
              <a:t>SHOP or Small Business Health Options Program </a:t>
            </a:r>
            <a:r>
              <a:rPr lang="en-US" dirty="0"/>
              <a:t>is a Marketplace for small businesses and their employees (fewer than 100 employees</a:t>
            </a:r>
            <a:r>
              <a:rPr lang="en-US" dirty="0" smtClean="0"/>
              <a:t>).  The Marketplace will give small businesses the same advantages</a:t>
            </a:r>
            <a:r>
              <a:rPr lang="en-US" baseline="0" dirty="0" smtClean="0"/>
              <a:t> of large businesses. </a:t>
            </a:r>
          </a:p>
          <a:p>
            <a:endParaRPr lang="en-US" dirty="0"/>
          </a:p>
          <a:p>
            <a:pPr marL="176621" lvl="1" indent="-168806">
              <a:buFont typeface="Wingdings" pitchFamily="2" charset="2"/>
              <a:buChar char="§"/>
            </a:pPr>
            <a:r>
              <a:rPr lang="en-US" i="1" dirty="0"/>
              <a:t>States may limit participation to those with 50 or fewer employees for the first 2 years</a:t>
            </a:r>
          </a:p>
          <a:p>
            <a:pPr marL="176621" lvl="1" indent="-168806">
              <a:buFont typeface="Wingdings" pitchFamily="2" charset="2"/>
              <a:buChar char="§"/>
            </a:pPr>
            <a:r>
              <a:rPr lang="en-US" i="1" dirty="0"/>
              <a:t>Employer will access the SHOP where its principle business office is located</a:t>
            </a:r>
          </a:p>
          <a:p>
            <a:pPr marL="176621" lvl="1" indent="-168806">
              <a:buFont typeface="Wingdings" pitchFamily="2" charset="2"/>
              <a:buChar char="§"/>
            </a:pPr>
            <a:r>
              <a:rPr lang="en-US" i="1" dirty="0"/>
              <a:t>Employer must offer coverage to all full-time employees</a:t>
            </a:r>
          </a:p>
          <a:p>
            <a:pPr marL="176621" lvl="1" indent="-168806">
              <a:buFont typeface="Wingdings" pitchFamily="2" charset="2"/>
              <a:buChar char="§"/>
            </a:pPr>
            <a:r>
              <a:rPr lang="en-US" i="1" dirty="0"/>
              <a:t>Sole proprietors may buy through the Marketplace rather than the </a:t>
            </a:r>
            <a:r>
              <a:rPr lang="en-US" i="1" dirty="0" smtClean="0"/>
              <a:t>SHOP</a:t>
            </a:r>
          </a:p>
          <a:p>
            <a:pPr marL="176621" lvl="1" indent="-168806">
              <a:buFont typeface="Wingdings" pitchFamily="2" charset="2"/>
              <a:buChar char="§"/>
            </a:pPr>
            <a:endParaRPr lang="en-US" dirty="0" smtClean="0"/>
          </a:p>
          <a:p>
            <a:pPr marL="0" lvl="1" defTabSz="899284"/>
            <a:r>
              <a:rPr lang="en-US" dirty="0" smtClean="0"/>
              <a:t>By participatin</a:t>
            </a:r>
            <a:r>
              <a:rPr lang="en-US" baseline="0" dirty="0" smtClean="0"/>
              <a:t>g in the SHOP, e</a:t>
            </a:r>
            <a:r>
              <a:rPr lang="en-US" dirty="0" smtClean="0"/>
              <a:t>ligible employers can benefit from new protections that help them get real value for consumer’s premium dollars. In</a:t>
            </a:r>
            <a:r>
              <a:rPr lang="en-US" baseline="0" dirty="0" smtClean="0"/>
              <a:t> addition, employers will d</a:t>
            </a:r>
            <a:r>
              <a:rPr lang="en-US" dirty="0" smtClean="0"/>
              <a:t>efine how much they’ll contribute toward their employees’ coverage and have exclusive access to a small business tax credit. This tax credit has been available to small businesses since</a:t>
            </a:r>
            <a:r>
              <a:rPr lang="en-US" baseline="0" dirty="0" smtClean="0"/>
              <a:t> 2010. </a:t>
            </a:r>
            <a:endParaRPr lang="en-US" dirty="0" smtClean="0"/>
          </a:p>
          <a:p>
            <a:pPr marL="176621" lvl="1" indent="-168806"/>
            <a:endParaRPr lang="en-US" dirty="0" smtClean="0"/>
          </a:p>
        </p:txBody>
      </p:sp>
      <p:sp>
        <p:nvSpPr>
          <p:cNvPr id="4" name="Slide Number Placeholder 3"/>
          <p:cNvSpPr>
            <a:spLocks noGrp="1"/>
          </p:cNvSpPr>
          <p:nvPr>
            <p:ph type="sldNum" sz="quarter" idx="10"/>
          </p:nvPr>
        </p:nvSpPr>
        <p:spPr/>
        <p:txBody>
          <a:bodyPr/>
          <a:lstStyle/>
          <a:p>
            <a:fld id="{5E64BDDF-6235-4F77-BA63-72C44C840117}" type="slidenum">
              <a:rPr lang="en-US" smtClean="0"/>
              <a:pPr/>
              <a:t>11</a:t>
            </a:fld>
            <a:endParaRPr lang="en-US" dirty="0"/>
          </a:p>
        </p:txBody>
      </p:sp>
      <p:sp>
        <p:nvSpPr>
          <p:cNvPr id="5" name="Date Placeholder 4"/>
          <p:cNvSpPr>
            <a:spLocks noGrp="1"/>
          </p:cNvSpPr>
          <p:nvPr>
            <p:ph type="dt" idx="11"/>
          </p:nvPr>
        </p:nvSpPr>
        <p:spPr/>
        <p:txBody>
          <a:bodyPr/>
          <a:lstStyle/>
          <a:p>
            <a:r>
              <a:rPr lang="en-US" dirty="0" smtClean="0"/>
              <a:t>05/15/2013</a:t>
            </a:r>
            <a:endParaRPr lang="en-US" dirty="0"/>
          </a:p>
        </p:txBody>
      </p:sp>
      <p:sp>
        <p:nvSpPr>
          <p:cNvPr id="6" name="Footer Placeholder 5"/>
          <p:cNvSpPr>
            <a:spLocks noGrp="1"/>
          </p:cNvSpPr>
          <p:nvPr>
            <p:ph type="ftr" sz="quarter" idx="12"/>
          </p:nvPr>
        </p:nvSpPr>
        <p:spPr/>
        <p:txBody>
          <a:bodyPr/>
          <a:lstStyle/>
          <a:p>
            <a:r>
              <a:rPr lang="en-US" dirty="0" smtClean="0"/>
              <a:t>Health Insurance Marketplace 101</a:t>
            </a:r>
            <a:endParaRPr lang="en-US" dirty="0"/>
          </a:p>
        </p:txBody>
      </p:sp>
    </p:spTree>
    <p:extLst>
      <p:ext uri="{BB962C8B-B14F-4D97-AF65-F5344CB8AC3E}">
        <p14:creationId xmlns:p14="http://schemas.microsoft.com/office/powerpoint/2010/main" val="10066806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806" indent="-168806">
              <a:buFont typeface="Wingdings" pitchFamily="2" charset="2"/>
              <a:buChar char="§"/>
            </a:pPr>
            <a:r>
              <a:rPr lang="en-US" dirty="0" smtClean="0"/>
              <a:t>For the first, the Marketplace initial open enrollment period starts October 1, 2013 and ends March 31, 2014.</a:t>
            </a:r>
          </a:p>
          <a:p>
            <a:pPr marL="168806" indent="-168806">
              <a:buFont typeface="Wingdings" pitchFamily="2" charset="2"/>
              <a:buChar char="§"/>
            </a:pPr>
            <a:r>
              <a:rPr lang="en-US" dirty="0" smtClean="0"/>
              <a:t>In order to be eligible</a:t>
            </a:r>
            <a:r>
              <a:rPr lang="en-US" baseline="0" dirty="0" smtClean="0"/>
              <a:t> to get coverage through the </a:t>
            </a:r>
            <a:r>
              <a:rPr lang="en-US" dirty="0" smtClean="0"/>
              <a:t>Marketplace, consumers must:</a:t>
            </a:r>
          </a:p>
          <a:p>
            <a:pPr marL="346989" lvl="1" indent="-168806">
              <a:buFont typeface="Arial" pitchFamily="34" charset="0"/>
              <a:buChar char="•"/>
            </a:pPr>
            <a:r>
              <a:rPr lang="en-US" dirty="0" smtClean="0"/>
              <a:t>Live in its service area, and</a:t>
            </a:r>
          </a:p>
          <a:p>
            <a:pPr marL="346989" lvl="1" indent="-168806">
              <a:buFont typeface="Arial" pitchFamily="34" charset="0"/>
              <a:buChar char="•"/>
            </a:pPr>
            <a:r>
              <a:rPr lang="en-US" dirty="0" smtClean="0"/>
              <a:t>Be a U.S. citizen or national, or</a:t>
            </a:r>
          </a:p>
          <a:p>
            <a:pPr marL="346989" lvl="1" indent="-168806">
              <a:buFont typeface="Arial" pitchFamily="34" charset="0"/>
              <a:buChar char="•"/>
            </a:pPr>
            <a:r>
              <a:rPr lang="en-US" dirty="0" smtClean="0"/>
              <a:t>Be a non-citizen who is lawfully present in the U.S. for the entire period for which enrollment is sought</a:t>
            </a:r>
          </a:p>
          <a:p>
            <a:pPr marL="346989" lvl="1" indent="-168806">
              <a:buFont typeface="Arial" pitchFamily="34" charset="0"/>
              <a:buChar char="•"/>
            </a:pPr>
            <a:r>
              <a:rPr lang="en-US" dirty="0" smtClean="0"/>
              <a:t>Not be incarcerated</a:t>
            </a:r>
          </a:p>
          <a:p>
            <a:endParaRPr lang="en-US" dirty="0"/>
          </a:p>
        </p:txBody>
      </p:sp>
      <p:sp>
        <p:nvSpPr>
          <p:cNvPr id="4" name="Slide Number Placeholder 3"/>
          <p:cNvSpPr>
            <a:spLocks noGrp="1"/>
          </p:cNvSpPr>
          <p:nvPr>
            <p:ph type="sldNum" sz="quarter" idx="10"/>
          </p:nvPr>
        </p:nvSpPr>
        <p:spPr/>
        <p:txBody>
          <a:bodyPr/>
          <a:lstStyle/>
          <a:p>
            <a:fld id="{5E64BDDF-6235-4F77-BA63-72C44C840117}" type="slidenum">
              <a:rPr lang="en-US" smtClean="0"/>
              <a:pPr/>
              <a:t>12</a:t>
            </a:fld>
            <a:endParaRPr lang="en-US" dirty="0"/>
          </a:p>
        </p:txBody>
      </p:sp>
      <p:sp>
        <p:nvSpPr>
          <p:cNvPr id="5" name="Date Placeholder 4"/>
          <p:cNvSpPr>
            <a:spLocks noGrp="1"/>
          </p:cNvSpPr>
          <p:nvPr>
            <p:ph type="dt" idx="11"/>
          </p:nvPr>
        </p:nvSpPr>
        <p:spPr/>
        <p:txBody>
          <a:bodyPr/>
          <a:lstStyle/>
          <a:p>
            <a:r>
              <a:rPr lang="en-US" dirty="0" smtClean="0"/>
              <a:t>05/15/2013</a:t>
            </a:r>
            <a:endParaRPr lang="en-US" dirty="0"/>
          </a:p>
        </p:txBody>
      </p:sp>
      <p:sp>
        <p:nvSpPr>
          <p:cNvPr id="6" name="Footer Placeholder 5"/>
          <p:cNvSpPr>
            <a:spLocks noGrp="1"/>
          </p:cNvSpPr>
          <p:nvPr>
            <p:ph type="ftr" sz="quarter" idx="12"/>
          </p:nvPr>
        </p:nvSpPr>
        <p:spPr/>
        <p:txBody>
          <a:bodyPr/>
          <a:lstStyle/>
          <a:p>
            <a:r>
              <a:rPr lang="en-US" dirty="0" smtClean="0"/>
              <a:t>Health Insurance Marketplace 101</a:t>
            </a:r>
            <a:endParaRPr lang="en-US" dirty="0"/>
          </a:p>
        </p:txBody>
      </p:sp>
    </p:spTree>
    <p:extLst>
      <p:ext uri="{BB962C8B-B14F-4D97-AF65-F5344CB8AC3E}">
        <p14:creationId xmlns:p14="http://schemas.microsoft.com/office/powerpoint/2010/main" val="24436302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opportunity to get coverage will be</a:t>
            </a:r>
            <a:r>
              <a:rPr lang="en-US" baseline="0" dirty="0" smtClean="0"/>
              <a:t> simplified. Beginning on October 1, 2013, the new Health Insurance Marketplace as well as and State Medicaid and Children’s Health Insurance Program (CHIP) agencies will use a </a:t>
            </a:r>
            <a:r>
              <a:rPr lang="en-US" u="sng" baseline="0" dirty="0" smtClean="0"/>
              <a:t>single, streamlined application </a:t>
            </a:r>
            <a:r>
              <a:rPr lang="en-US" baseline="0" dirty="0" smtClean="0"/>
              <a:t>to determine eligibility for enrollment </a:t>
            </a:r>
          </a:p>
          <a:p>
            <a:r>
              <a:rPr lang="en-US" baseline="0" dirty="0" smtClean="0"/>
              <a:t>into Qualified Health Plans (QHPs) and for insurance affordability programs including advance payments of the premium tax credit (APTCs), cost-sharing reductions (CSRs), Medicaid, and CHIP. </a:t>
            </a:r>
          </a:p>
          <a:p>
            <a:endParaRPr lang="en-US" baseline="0" dirty="0" smtClean="0"/>
          </a:p>
          <a:p>
            <a:r>
              <a:rPr lang="en-US" baseline="0" dirty="0" smtClean="0"/>
              <a:t>This will be a seamless process for consumers. Let’s talk a bit more about these opportunities for coverage.</a:t>
            </a:r>
            <a:endParaRPr lang="en-US" dirty="0"/>
          </a:p>
        </p:txBody>
      </p:sp>
      <p:sp>
        <p:nvSpPr>
          <p:cNvPr id="4" name="Date Placeholder 3"/>
          <p:cNvSpPr>
            <a:spLocks noGrp="1"/>
          </p:cNvSpPr>
          <p:nvPr>
            <p:ph type="dt" idx="10"/>
          </p:nvPr>
        </p:nvSpPr>
        <p:spPr/>
        <p:txBody>
          <a:bodyPr/>
          <a:lstStyle/>
          <a:p>
            <a:r>
              <a:rPr lang="en-US" smtClean="0"/>
              <a:t>05/15/2013</a:t>
            </a:r>
            <a:endParaRPr lang="en-US" dirty="0"/>
          </a:p>
        </p:txBody>
      </p:sp>
      <p:sp>
        <p:nvSpPr>
          <p:cNvPr id="5" name="Footer Placeholder 4"/>
          <p:cNvSpPr>
            <a:spLocks noGrp="1"/>
          </p:cNvSpPr>
          <p:nvPr>
            <p:ph type="ftr" sz="quarter" idx="11"/>
          </p:nvPr>
        </p:nvSpPr>
        <p:spPr/>
        <p:txBody>
          <a:bodyPr/>
          <a:lstStyle/>
          <a:p>
            <a:r>
              <a:rPr lang="en-US" smtClean="0"/>
              <a:t>Health Insurance Marketplace 101</a:t>
            </a:r>
            <a:endParaRPr lang="en-US" dirty="0"/>
          </a:p>
        </p:txBody>
      </p:sp>
      <p:sp>
        <p:nvSpPr>
          <p:cNvPr id="6" name="Slide Number Placeholder 5"/>
          <p:cNvSpPr>
            <a:spLocks noGrp="1"/>
          </p:cNvSpPr>
          <p:nvPr>
            <p:ph type="sldNum" sz="quarter" idx="12"/>
          </p:nvPr>
        </p:nvSpPr>
        <p:spPr/>
        <p:txBody>
          <a:bodyPr/>
          <a:lstStyle/>
          <a:p>
            <a:fld id="{5E64BDDF-6235-4F77-BA63-72C44C840117}" type="slidenum">
              <a:rPr lang="en-US" smtClean="0"/>
              <a:pPr/>
              <a:t>13</a:t>
            </a:fld>
            <a:endParaRPr lang="en-US" dirty="0"/>
          </a:p>
        </p:txBody>
      </p:sp>
    </p:spTree>
    <p:extLst>
      <p:ext uri="{BB962C8B-B14F-4D97-AF65-F5344CB8AC3E}">
        <p14:creationId xmlns:p14="http://schemas.microsoft.com/office/powerpoint/2010/main" val="18942141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806" indent="-168806">
              <a:buFont typeface="Wingdings" pitchFamily="2" charset="2"/>
              <a:buChar char="§"/>
            </a:pPr>
            <a:r>
              <a:rPr lang="en-US" dirty="0" smtClean="0"/>
              <a:t>Because of the Affordable Care</a:t>
            </a:r>
            <a:r>
              <a:rPr lang="en-US" baseline="0" dirty="0" smtClean="0"/>
              <a:t> Act, s</a:t>
            </a:r>
            <a:r>
              <a:rPr lang="en-US" dirty="0" smtClean="0"/>
              <a:t>tates have the option to expand Medicaid eligibility to adults ages 19 – 64 with incomes up to 133% of the Federal Poverty Level (FPL) ($15,282/year for an individual, $31,322/year for a family of 4)</a:t>
            </a:r>
          </a:p>
          <a:p>
            <a:pPr marL="404819" lvl="1" indent="-168806">
              <a:buFont typeface="Arial" pitchFamily="34" charset="0"/>
              <a:buChar char="•"/>
            </a:pPr>
            <a:r>
              <a:rPr lang="en-US" dirty="0" smtClean="0"/>
              <a:t>For the first three years,</a:t>
            </a:r>
            <a:r>
              <a:rPr lang="en-US" baseline="0" dirty="0" smtClean="0"/>
              <a:t> states will received </a:t>
            </a:r>
            <a:r>
              <a:rPr lang="en-US" dirty="0" smtClean="0"/>
              <a:t>100% federal funding for the cost of the</a:t>
            </a:r>
            <a:r>
              <a:rPr lang="en-US" baseline="0" dirty="0" smtClean="0"/>
              <a:t> </a:t>
            </a:r>
            <a:r>
              <a:rPr lang="en-US" dirty="0" smtClean="0"/>
              <a:t>newly Medicaid eligible and after that,</a:t>
            </a:r>
            <a:r>
              <a:rPr lang="en-US" baseline="0" dirty="0" smtClean="0"/>
              <a:t> the federal government will support at least 90% of the cost.</a:t>
            </a:r>
          </a:p>
          <a:p>
            <a:pPr marL="404819" lvl="1" indent="-168806">
              <a:buFont typeface="Arial" pitchFamily="34" charset="0"/>
              <a:buChar char="•"/>
            </a:pPr>
            <a:r>
              <a:rPr lang="en-US" dirty="0" smtClean="0"/>
              <a:t>States have no deadline to decide if they are going to expand</a:t>
            </a:r>
          </a:p>
          <a:p>
            <a:pPr marL="168806" indent="-168806">
              <a:buFont typeface="Wingdings" pitchFamily="2" charset="2"/>
              <a:buChar char="§"/>
            </a:pPr>
            <a:r>
              <a:rPr lang="en-US" dirty="0" smtClean="0"/>
              <a:t>Again, there</a:t>
            </a:r>
            <a:r>
              <a:rPr lang="en-US" baseline="0" dirty="0" smtClean="0"/>
              <a:t> will be on</a:t>
            </a:r>
            <a:r>
              <a:rPr lang="en-US" dirty="0" smtClean="0"/>
              <a:t>e streamlined application for Medicaid or private health plans.</a:t>
            </a:r>
          </a:p>
          <a:p>
            <a:pPr marL="168806" indent="-168806">
              <a:buFont typeface="Wingdings" pitchFamily="2" charset="2"/>
              <a:buChar char="§"/>
            </a:pPr>
            <a:r>
              <a:rPr lang="en-US" dirty="0" smtClean="0"/>
              <a:t>In</a:t>
            </a:r>
            <a:r>
              <a:rPr lang="en-US" baseline="0" dirty="0" smtClean="0"/>
              <a:t> addition, there is a new </a:t>
            </a:r>
            <a:r>
              <a:rPr lang="en-US" dirty="0" smtClean="0"/>
              <a:t>simplified way of calculating income to determine Medicaid/CHIP eligibility</a:t>
            </a:r>
          </a:p>
          <a:p>
            <a:pPr marL="404819" lvl="1" indent="-176621">
              <a:buFont typeface="Arial" pitchFamily="34" charset="0"/>
              <a:buChar char="•"/>
            </a:pPr>
            <a:r>
              <a:rPr lang="en-US" dirty="0" smtClean="0"/>
              <a:t>Known as Modified Adjusted Gross Income (MAGI)</a:t>
            </a:r>
          </a:p>
          <a:p>
            <a:endParaRPr lang="en-US" dirty="0"/>
          </a:p>
        </p:txBody>
      </p:sp>
      <p:sp>
        <p:nvSpPr>
          <p:cNvPr id="4" name="Slide Number Placeholder 3"/>
          <p:cNvSpPr>
            <a:spLocks noGrp="1"/>
          </p:cNvSpPr>
          <p:nvPr>
            <p:ph type="sldNum" sz="quarter" idx="10"/>
          </p:nvPr>
        </p:nvSpPr>
        <p:spPr/>
        <p:txBody>
          <a:bodyPr/>
          <a:lstStyle/>
          <a:p>
            <a:fld id="{5E64BDDF-6235-4F77-BA63-72C44C840117}" type="slidenum">
              <a:rPr lang="en-US" smtClean="0"/>
              <a:pPr/>
              <a:t>14</a:t>
            </a:fld>
            <a:endParaRPr lang="en-US" dirty="0"/>
          </a:p>
        </p:txBody>
      </p:sp>
      <p:sp>
        <p:nvSpPr>
          <p:cNvPr id="5" name="Date Placeholder 4"/>
          <p:cNvSpPr>
            <a:spLocks noGrp="1"/>
          </p:cNvSpPr>
          <p:nvPr>
            <p:ph type="dt" idx="11"/>
          </p:nvPr>
        </p:nvSpPr>
        <p:spPr/>
        <p:txBody>
          <a:bodyPr/>
          <a:lstStyle/>
          <a:p>
            <a:r>
              <a:rPr lang="en-US" dirty="0" smtClean="0"/>
              <a:t>05/15/2013</a:t>
            </a:r>
            <a:endParaRPr lang="en-US" dirty="0"/>
          </a:p>
        </p:txBody>
      </p:sp>
      <p:sp>
        <p:nvSpPr>
          <p:cNvPr id="6" name="Footer Placeholder 5"/>
          <p:cNvSpPr>
            <a:spLocks noGrp="1"/>
          </p:cNvSpPr>
          <p:nvPr>
            <p:ph type="ftr" sz="quarter" idx="12"/>
          </p:nvPr>
        </p:nvSpPr>
        <p:spPr/>
        <p:txBody>
          <a:bodyPr/>
          <a:lstStyle/>
          <a:p>
            <a:r>
              <a:rPr lang="en-US" dirty="0" smtClean="0"/>
              <a:t>Health Insurance Marketplace 101</a:t>
            </a:r>
            <a:endParaRPr lang="en-US" dirty="0"/>
          </a:p>
        </p:txBody>
      </p:sp>
    </p:spTree>
    <p:extLst>
      <p:ext uri="{BB962C8B-B14F-4D97-AF65-F5344CB8AC3E}">
        <p14:creationId xmlns:p14="http://schemas.microsoft.com/office/powerpoint/2010/main" val="23764777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marL="0" lvl="1" defTabSz="899127">
              <a:defRPr/>
            </a:pPr>
            <a:r>
              <a:rPr lang="en-US" dirty="0" smtClean="0">
                <a:solidFill>
                  <a:prstClr val="black"/>
                </a:solidFill>
                <a:latin typeface="Calibri" pitchFamily="34" charset="0"/>
                <a:cs typeface="Calibri" pitchFamily="34" charset="0"/>
              </a:rPr>
              <a:t>For those individuals that will not qualify</a:t>
            </a:r>
            <a:r>
              <a:rPr lang="en-US" baseline="0" dirty="0" smtClean="0">
                <a:solidFill>
                  <a:prstClr val="black"/>
                </a:solidFill>
                <a:latin typeface="Calibri" pitchFamily="34" charset="0"/>
                <a:cs typeface="Calibri" pitchFamily="34" charset="0"/>
              </a:rPr>
              <a:t> for Medicaid and who need some financial help paying for insurance coverage, t</a:t>
            </a:r>
            <a:r>
              <a:rPr lang="en-US" dirty="0" smtClean="0">
                <a:solidFill>
                  <a:prstClr val="black"/>
                </a:solidFill>
                <a:latin typeface="Calibri" pitchFamily="34" charset="0"/>
                <a:cs typeface="Calibri" pitchFamily="34" charset="0"/>
              </a:rPr>
              <a:t>he </a:t>
            </a:r>
            <a:r>
              <a:rPr lang="en-US" dirty="0">
                <a:solidFill>
                  <a:prstClr val="black"/>
                </a:solidFill>
                <a:latin typeface="Calibri" pitchFamily="34" charset="0"/>
                <a:cs typeface="Calibri" pitchFamily="34" charset="0"/>
              </a:rPr>
              <a:t>new premium discount available through the Marketplace lets you reduce your costs right away. </a:t>
            </a:r>
            <a:endParaRPr lang="en-US" dirty="0" smtClean="0">
              <a:solidFill>
                <a:prstClr val="black"/>
              </a:solidFill>
              <a:latin typeface="Calibri" pitchFamily="34" charset="0"/>
              <a:cs typeface="Calibri" pitchFamily="34" charset="0"/>
            </a:endParaRPr>
          </a:p>
          <a:p>
            <a:pPr marL="0" lvl="1" defTabSz="899127">
              <a:defRPr/>
            </a:pPr>
            <a:endParaRPr lang="en-US" dirty="0" smtClean="0">
              <a:solidFill>
                <a:prstClr val="black"/>
              </a:solidFill>
              <a:latin typeface="Calibri" pitchFamily="34" charset="0"/>
              <a:cs typeface="Calibri" pitchFamily="34" charset="0"/>
            </a:endParaRPr>
          </a:p>
          <a:p>
            <a:pPr marL="0" lvl="1" defTabSz="899127">
              <a:defRPr/>
            </a:pPr>
            <a:r>
              <a:rPr lang="en-US" dirty="0" smtClean="0">
                <a:solidFill>
                  <a:prstClr val="black"/>
                </a:solidFill>
                <a:latin typeface="Calibri" pitchFamily="34" charset="0"/>
                <a:cs typeface="Calibri" pitchFamily="34" charset="0"/>
              </a:rPr>
              <a:t>People </a:t>
            </a:r>
            <a:r>
              <a:rPr lang="en-US" dirty="0">
                <a:solidFill>
                  <a:prstClr val="black"/>
                </a:solidFill>
                <a:latin typeface="Calibri" pitchFamily="34" charset="0"/>
                <a:cs typeface="Calibri" pitchFamily="34" charset="0"/>
              </a:rPr>
              <a:t>who qualify can take the premium discount in the form of advance payments to lower their monthly Marketplace health plan premiums starting in 2014, which can help make insurance more affordable. A</a:t>
            </a:r>
            <a:r>
              <a:rPr lang="en-US" dirty="0"/>
              <a:t> payment will go directly to the insurance company. When you apply, you will provide your household income, identification to show that you are in the U.S. legally and other information. The premium discount is generally available to individuals and families with incomes between 100% and 400% of the Federal Poverty Level ($23,550 – $94,200 for a family of four in 2013) who do not have access to certain other types of minimum essential coverage, which will make coverage much more affordable for the middle class. </a:t>
            </a:r>
            <a:endParaRPr lang="en-US" dirty="0" smtClean="0"/>
          </a:p>
          <a:p>
            <a:pPr marL="0" lvl="1" defTabSz="899127">
              <a:defRPr/>
            </a:pPr>
            <a:endParaRPr lang="en-US" dirty="0" smtClean="0"/>
          </a:p>
          <a:p>
            <a:r>
              <a:rPr lang="en-US" dirty="0" smtClean="0"/>
              <a:t>To </a:t>
            </a:r>
            <a:r>
              <a:rPr lang="en-US" dirty="0"/>
              <a:t>be eligible for cost-sharing reductions, you must have a household income that is less than or equal to 250% of the Federal Poverty Level (FPL) which is $58,875 annually for a family of four in </a:t>
            </a:r>
            <a:r>
              <a:rPr lang="en-US" dirty="0" smtClean="0"/>
              <a:t>2013.</a:t>
            </a:r>
            <a:r>
              <a:rPr lang="en-US" baseline="0" dirty="0" smtClean="0"/>
              <a:t> In addition, you must also</a:t>
            </a:r>
            <a:r>
              <a:rPr lang="en-US" dirty="0" smtClean="0"/>
              <a:t> </a:t>
            </a:r>
            <a:r>
              <a:rPr lang="en-US" dirty="0"/>
              <a:t>meet the requirements to enroll in a health plan through the Marketplace and receive the premium discount; and enroll in a silver-level plan through the Marketplace. </a:t>
            </a:r>
            <a:endParaRPr lang="en-US" sz="1100" dirty="0"/>
          </a:p>
          <a:p>
            <a:endParaRPr lang="en-US" sz="1100" dirty="0"/>
          </a:p>
          <a:p>
            <a:endParaRPr lang="en-US" sz="1100" dirty="0"/>
          </a:p>
          <a:p>
            <a:endParaRPr lang="en-US" sz="1100" dirty="0"/>
          </a:p>
        </p:txBody>
      </p:sp>
      <p:sp>
        <p:nvSpPr>
          <p:cNvPr id="4" name="Footer Placeholder 3"/>
          <p:cNvSpPr>
            <a:spLocks noGrp="1"/>
          </p:cNvSpPr>
          <p:nvPr>
            <p:ph type="ftr" sz="quarter" idx="10"/>
          </p:nvPr>
        </p:nvSpPr>
        <p:spPr/>
        <p:txBody>
          <a:bodyPr/>
          <a:lstStyle/>
          <a:p>
            <a:r>
              <a:rPr lang="en-US" dirty="0" smtClean="0"/>
              <a:t>Health Insurance Marketplace 101</a:t>
            </a:r>
            <a:endParaRPr lang="en-US" dirty="0"/>
          </a:p>
        </p:txBody>
      </p:sp>
      <p:sp>
        <p:nvSpPr>
          <p:cNvPr id="5" name="Slide Number Placeholder 4"/>
          <p:cNvSpPr>
            <a:spLocks noGrp="1"/>
          </p:cNvSpPr>
          <p:nvPr>
            <p:ph type="sldNum" sz="quarter" idx="11"/>
          </p:nvPr>
        </p:nvSpPr>
        <p:spPr/>
        <p:txBody>
          <a:bodyPr/>
          <a:lstStyle/>
          <a:p>
            <a:fld id="{EFA87BB9-CDB7-42F1-A4FD-32CAE01FAC8B}" type="slidenum">
              <a:rPr lang="en-US" smtClean="0"/>
              <a:pPr/>
              <a:t>15</a:t>
            </a:fld>
            <a:endParaRPr lang="en-US" dirty="0"/>
          </a:p>
        </p:txBody>
      </p:sp>
      <p:sp>
        <p:nvSpPr>
          <p:cNvPr id="6" name="Date Placeholder 5"/>
          <p:cNvSpPr>
            <a:spLocks noGrp="1"/>
          </p:cNvSpPr>
          <p:nvPr>
            <p:ph type="dt" idx="12"/>
          </p:nvPr>
        </p:nvSpPr>
        <p:spPr/>
        <p:txBody>
          <a:bodyPr/>
          <a:lstStyle/>
          <a:p>
            <a:r>
              <a:rPr lang="en-US" dirty="0" smtClean="0"/>
              <a:t>05/15/2013</a:t>
            </a:r>
            <a:endParaRPr lang="en-US" dirty="0"/>
          </a:p>
        </p:txBody>
      </p:sp>
    </p:spTree>
    <p:extLst>
      <p:ext uri="{BB962C8B-B14F-4D97-AF65-F5344CB8AC3E}">
        <p14:creationId xmlns:p14="http://schemas.microsoft.com/office/powerpoint/2010/main" val="13033656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806" indent="-168806">
              <a:buFont typeface="Wingdings" pitchFamily="2" charset="2"/>
              <a:buChar char="§"/>
            </a:pPr>
            <a:r>
              <a:rPr lang="en-US" dirty="0" smtClean="0"/>
              <a:t>The</a:t>
            </a:r>
            <a:r>
              <a:rPr lang="en-US" baseline="0" dirty="0" smtClean="0"/>
              <a:t> Marketplace will also have additional affordable options for coverage. These plans are called catastrophic plans. </a:t>
            </a:r>
          </a:p>
          <a:p>
            <a:pPr marL="168806" indent="-168806">
              <a:buFont typeface="Wingdings" pitchFamily="2" charset="2"/>
              <a:buChar char="§"/>
            </a:pPr>
            <a:r>
              <a:rPr lang="en-US" dirty="0" smtClean="0"/>
              <a:t>Who is eligible</a:t>
            </a:r>
          </a:p>
          <a:p>
            <a:pPr marL="393879" lvl="1" indent="-225073">
              <a:buFont typeface="Arial" pitchFamily="34" charset="0"/>
              <a:buChar char="•"/>
            </a:pPr>
            <a:r>
              <a:rPr lang="en-US" dirty="0" smtClean="0"/>
              <a:t>Young adults under 30 years of age</a:t>
            </a:r>
          </a:p>
          <a:p>
            <a:pPr marL="393879" lvl="1" indent="-225073">
              <a:buFont typeface="Arial" pitchFamily="34" charset="0"/>
              <a:buChar char="•"/>
            </a:pPr>
            <a:r>
              <a:rPr lang="en-US" dirty="0" smtClean="0"/>
              <a:t>Those who can not afford coverage and obtain a hardship waiver from the Marketplace</a:t>
            </a:r>
          </a:p>
          <a:p>
            <a:pPr marL="168806" indent="-168806">
              <a:buFont typeface="Wingdings" pitchFamily="2" charset="2"/>
              <a:buChar char="§"/>
            </a:pPr>
            <a:r>
              <a:rPr lang="en-US" dirty="0" smtClean="0"/>
              <a:t>What is catastrophic coverage?</a:t>
            </a:r>
          </a:p>
          <a:p>
            <a:pPr marL="393879" lvl="1" indent="-225073">
              <a:buFont typeface="Arial" pitchFamily="34" charset="0"/>
              <a:buChar char="•"/>
            </a:pPr>
            <a:r>
              <a:rPr lang="en-US" dirty="0" smtClean="0"/>
              <a:t>Plans with high-deductibles and lower premiums</a:t>
            </a:r>
          </a:p>
          <a:p>
            <a:pPr marL="393879" lvl="1" indent="-225073">
              <a:buFont typeface="Arial" pitchFamily="34" charset="0"/>
              <a:buChar char="•"/>
            </a:pPr>
            <a:r>
              <a:rPr lang="en-US" dirty="0" smtClean="0"/>
              <a:t>Includes coverage of 3 primary care visits and preventive services with no out-of-pocket costs</a:t>
            </a:r>
          </a:p>
          <a:p>
            <a:pPr marL="393879" lvl="1" indent="-225073">
              <a:buFont typeface="Arial" pitchFamily="34" charset="0"/>
              <a:buChar char="•"/>
            </a:pPr>
            <a:r>
              <a:rPr lang="en-US" dirty="0" smtClean="0"/>
              <a:t>Protects consumers from high out-of-pocket costs</a:t>
            </a:r>
          </a:p>
          <a:p>
            <a:pPr marL="393879" indent="-225073">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5E64BDDF-6235-4F77-BA63-72C44C840117}" type="slidenum">
              <a:rPr lang="en-US" smtClean="0"/>
              <a:pPr/>
              <a:t>16</a:t>
            </a:fld>
            <a:endParaRPr lang="en-US" dirty="0"/>
          </a:p>
        </p:txBody>
      </p:sp>
      <p:sp>
        <p:nvSpPr>
          <p:cNvPr id="5" name="Date Placeholder 4"/>
          <p:cNvSpPr>
            <a:spLocks noGrp="1"/>
          </p:cNvSpPr>
          <p:nvPr>
            <p:ph type="dt" idx="11"/>
          </p:nvPr>
        </p:nvSpPr>
        <p:spPr/>
        <p:txBody>
          <a:bodyPr/>
          <a:lstStyle/>
          <a:p>
            <a:r>
              <a:rPr lang="en-US" dirty="0" smtClean="0"/>
              <a:t>05/15/2013</a:t>
            </a:r>
            <a:endParaRPr lang="en-US" dirty="0"/>
          </a:p>
        </p:txBody>
      </p:sp>
      <p:sp>
        <p:nvSpPr>
          <p:cNvPr id="6" name="Footer Placeholder 5"/>
          <p:cNvSpPr>
            <a:spLocks noGrp="1"/>
          </p:cNvSpPr>
          <p:nvPr>
            <p:ph type="ftr" sz="quarter" idx="12"/>
          </p:nvPr>
        </p:nvSpPr>
        <p:spPr/>
        <p:txBody>
          <a:bodyPr/>
          <a:lstStyle/>
          <a:p>
            <a:r>
              <a:rPr lang="en-US" dirty="0" smtClean="0"/>
              <a:t>Health Insurance Marketplace 101</a:t>
            </a:r>
            <a:endParaRPr lang="en-US" dirty="0"/>
          </a:p>
        </p:txBody>
      </p:sp>
    </p:spTree>
    <p:extLst>
      <p:ext uri="{BB962C8B-B14F-4D97-AF65-F5344CB8AC3E}">
        <p14:creationId xmlns:p14="http://schemas.microsoft.com/office/powerpoint/2010/main" val="22760405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a:spcBef>
                <a:spcPts val="591"/>
              </a:spcBef>
            </a:pPr>
            <a:r>
              <a:rPr lang="en-US" dirty="0" smtClean="0">
                <a:effectLst/>
              </a:rPr>
              <a:t>If you don’t have health coverage, you may have to make a payment when you file your 2014 Federal income tax return in 2015, and thereafter. The IRS routinely works with taxpayers who owe amounts they cannot afford to pay. The law prohibits the IRS from using liens or levies to collect any payment you owe related to the individual responsibility provision, if you, your spouse or a dependent included on your tax return does not have minimum essential coverage.</a:t>
            </a:r>
          </a:p>
          <a:p>
            <a:pPr>
              <a:spcBef>
                <a:spcPts val="591"/>
              </a:spcBef>
            </a:pPr>
            <a:endParaRPr lang="en-US" dirty="0" smtClean="0">
              <a:effectLst/>
            </a:endParaRPr>
          </a:p>
          <a:p>
            <a:pPr>
              <a:spcBef>
                <a:spcPts val="591"/>
              </a:spcBef>
            </a:pPr>
            <a:r>
              <a:rPr lang="en-US" dirty="0" smtClean="0"/>
              <a:t>It is also</a:t>
            </a:r>
            <a:r>
              <a:rPr lang="en-US" baseline="0" dirty="0" smtClean="0"/>
              <a:t> important to note that there are a variety of reasons you may get</a:t>
            </a:r>
            <a:r>
              <a:rPr lang="en-US" dirty="0" smtClean="0"/>
              <a:t> an exemption from the payment. For example, for reasons of religious conscience; if you are a member of a recognized health care sharing ministry; a member of a Federally recognized Indian tribe; you have no tax filing requirement (household income below minimum threshold); if you have a short coverage gap (less than 3 consecutive months); you suffered a hardship; you have unaffordable coverage options (minimum amount you must pay for premiums is more than 8% of your household income), you are incarcerated;</a:t>
            </a:r>
            <a:r>
              <a:rPr lang="en-US" baseline="0" dirty="0" smtClean="0"/>
              <a:t> or if you are n</a:t>
            </a:r>
            <a:r>
              <a:rPr lang="en-US" dirty="0" smtClean="0"/>
              <a:t>ot lawfully present (neither a U.S. citizen, a U.S. national, nor an alien lawfully present in the U.S.).</a:t>
            </a:r>
          </a:p>
          <a:p>
            <a:pPr>
              <a:spcBef>
                <a:spcPts val="591"/>
              </a:spcBef>
            </a:pPr>
            <a:endParaRPr lang="en-US" dirty="0" smtClean="0"/>
          </a:p>
          <a:p>
            <a:pPr>
              <a:spcBef>
                <a:spcPts val="591"/>
              </a:spcBef>
            </a:pPr>
            <a:r>
              <a:rPr lang="en-US" dirty="0" smtClean="0"/>
              <a:t>The payment will be the greater of the following amounts:</a:t>
            </a:r>
          </a:p>
          <a:p>
            <a:pPr marL="222975" lvl="2" indent="-222975">
              <a:spcBef>
                <a:spcPts val="591"/>
              </a:spcBef>
              <a:buSzPct val="100000"/>
              <a:buFont typeface="+mj-lt"/>
              <a:buAutoNum type="arabicPeriod"/>
              <a:tabLst>
                <a:tab pos="173603" algn="l"/>
              </a:tabLst>
            </a:pPr>
            <a:r>
              <a:rPr lang="en-US" dirty="0" smtClean="0"/>
              <a:t>The flat dollar amount of $95 in 2014, $325 in 2015, and $695 in 2016. Thereafter increases per cost of living adjustment.</a:t>
            </a:r>
          </a:p>
          <a:p>
            <a:pPr marL="222975" lvl="2" indent="-222975">
              <a:spcBef>
                <a:spcPts val="591"/>
              </a:spcBef>
              <a:buSzPct val="100000"/>
              <a:buFont typeface="+mj-lt"/>
              <a:buAutoNum type="arabicPeriod" startAt="2"/>
              <a:tabLst>
                <a:tab pos="173603" algn="l"/>
              </a:tabLst>
            </a:pPr>
            <a:r>
              <a:rPr lang="en-US" dirty="0" smtClean="0"/>
              <a:t>The percentage of income in excess of the household income over the Federal income tax return filing threshold multiplied by 1% in 2014, 2% in 2015, and 2.5% in 2016 and after.</a:t>
            </a:r>
          </a:p>
          <a:p>
            <a:endParaRPr lang="en-US" dirty="0" smtClean="0"/>
          </a:p>
          <a:p>
            <a:pPr>
              <a:spcBef>
                <a:spcPts val="602"/>
              </a:spcBef>
            </a:pPr>
            <a:endParaRPr lang="en-US" dirty="0" smtClean="0"/>
          </a:p>
          <a:p>
            <a:endParaRPr lang="en-US" dirty="0"/>
          </a:p>
        </p:txBody>
      </p:sp>
      <p:sp>
        <p:nvSpPr>
          <p:cNvPr id="4" name="Slide Number Placeholder 3"/>
          <p:cNvSpPr>
            <a:spLocks noGrp="1"/>
          </p:cNvSpPr>
          <p:nvPr>
            <p:ph type="sldNum" sz="quarter" idx="10"/>
          </p:nvPr>
        </p:nvSpPr>
        <p:spPr/>
        <p:txBody>
          <a:bodyPr/>
          <a:lstStyle/>
          <a:p>
            <a:fld id="{DD397CA2-FEEE-46A1-9998-557872620049}" type="slidenum">
              <a:rPr lang="en-US" smtClean="0"/>
              <a:pPr/>
              <a:t>17</a:t>
            </a:fld>
            <a:endParaRPr lang="en-US" dirty="0"/>
          </a:p>
        </p:txBody>
      </p:sp>
      <p:sp>
        <p:nvSpPr>
          <p:cNvPr id="5" name="Footer Placeholder 4"/>
          <p:cNvSpPr>
            <a:spLocks noGrp="1"/>
          </p:cNvSpPr>
          <p:nvPr>
            <p:ph type="ftr" sz="quarter" idx="4"/>
          </p:nvPr>
        </p:nvSpPr>
        <p:spPr>
          <a:xfrm>
            <a:off x="0" y="8737987"/>
            <a:ext cx="2971801" cy="459978"/>
          </a:xfrm>
        </p:spPr>
        <p:txBody>
          <a:bodyPr/>
          <a:lstStyle/>
          <a:p>
            <a:r>
              <a:rPr lang="en-US" dirty="0" smtClean="0"/>
              <a:t>Health Insurance Marketplace 101</a:t>
            </a:r>
            <a:endParaRPr lang="en-US" dirty="0"/>
          </a:p>
        </p:txBody>
      </p:sp>
      <p:sp>
        <p:nvSpPr>
          <p:cNvPr id="6" name="Date Placeholder 5"/>
          <p:cNvSpPr>
            <a:spLocks noGrp="1"/>
          </p:cNvSpPr>
          <p:nvPr>
            <p:ph type="dt" idx="11"/>
          </p:nvPr>
        </p:nvSpPr>
        <p:spPr/>
        <p:txBody>
          <a:bodyPr/>
          <a:lstStyle/>
          <a:p>
            <a:r>
              <a:rPr lang="en-US" dirty="0" smtClean="0"/>
              <a:t>05/15/2013</a:t>
            </a:r>
            <a:endParaRPr lang="en-US" dirty="0"/>
          </a:p>
        </p:txBody>
      </p:sp>
    </p:spTree>
    <p:extLst>
      <p:ext uri="{BB962C8B-B14F-4D97-AF65-F5344CB8AC3E}">
        <p14:creationId xmlns:p14="http://schemas.microsoft.com/office/powerpoint/2010/main" val="6204223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02"/>
              </a:spcBef>
            </a:pPr>
            <a:r>
              <a:rPr lang="en-US" dirty="0" smtClean="0"/>
              <a:t>So, let’s recap</a:t>
            </a:r>
            <a:r>
              <a:rPr lang="en-US" baseline="0" dirty="0" smtClean="0"/>
              <a:t> the process. </a:t>
            </a:r>
          </a:p>
          <a:p>
            <a:pPr>
              <a:spcBef>
                <a:spcPts val="602"/>
              </a:spcBef>
            </a:pPr>
            <a:endParaRPr lang="en-US" baseline="0" dirty="0" smtClean="0"/>
          </a:p>
          <a:p>
            <a:pPr>
              <a:spcBef>
                <a:spcPts val="602"/>
              </a:spcBef>
            </a:pPr>
            <a:r>
              <a:rPr lang="en-US" dirty="0" smtClean="0"/>
              <a:t>You will submit a single, streamlined application to the Marketplace. You can apply online, by phone, via mail or in person.</a:t>
            </a:r>
          </a:p>
          <a:p>
            <a:pPr>
              <a:spcBef>
                <a:spcPts val="602"/>
              </a:spcBef>
            </a:pPr>
            <a:r>
              <a:rPr lang="en-US" dirty="0" smtClean="0"/>
              <a:t>Then your application is verified (supported by a data services Hub between SSA, the IRS, and Homeland Security) and your eligibility is determined.</a:t>
            </a:r>
          </a:p>
          <a:p>
            <a:pPr>
              <a:spcBef>
                <a:spcPts val="602"/>
              </a:spcBef>
            </a:pPr>
            <a:r>
              <a:rPr lang="en-US" dirty="0" smtClean="0"/>
              <a:t>You may be determined eligible for the Marketplace, Medicaid, or the Children’s Health Insurance Program (CHIP).</a:t>
            </a:r>
          </a:p>
          <a:p>
            <a:pPr>
              <a:spcBef>
                <a:spcPts val="602"/>
              </a:spcBef>
            </a:pPr>
            <a:r>
              <a:rPr lang="en-US" dirty="0" smtClean="0"/>
              <a:t>You then enroll in the program you are eligible for.</a:t>
            </a:r>
          </a:p>
          <a:p>
            <a:pPr>
              <a:spcBef>
                <a:spcPts val="602"/>
              </a:spcBef>
            </a:pPr>
            <a:endParaRPr lang="en-US" dirty="0"/>
          </a:p>
        </p:txBody>
      </p:sp>
      <p:sp>
        <p:nvSpPr>
          <p:cNvPr id="4" name="Slide Number Placeholder 3"/>
          <p:cNvSpPr>
            <a:spLocks noGrp="1"/>
          </p:cNvSpPr>
          <p:nvPr>
            <p:ph type="sldNum" sz="quarter" idx="10"/>
          </p:nvPr>
        </p:nvSpPr>
        <p:spPr/>
        <p:txBody>
          <a:bodyPr/>
          <a:lstStyle/>
          <a:p>
            <a:fld id="{5E64BDDF-6235-4F77-BA63-72C44C840117}" type="slidenum">
              <a:rPr lang="en-US" smtClean="0"/>
              <a:pPr/>
              <a:t>18</a:t>
            </a:fld>
            <a:endParaRPr lang="en-US" dirty="0"/>
          </a:p>
        </p:txBody>
      </p:sp>
      <p:sp>
        <p:nvSpPr>
          <p:cNvPr id="5" name="Date Placeholder 4"/>
          <p:cNvSpPr>
            <a:spLocks noGrp="1"/>
          </p:cNvSpPr>
          <p:nvPr>
            <p:ph type="dt" idx="11"/>
          </p:nvPr>
        </p:nvSpPr>
        <p:spPr/>
        <p:txBody>
          <a:bodyPr/>
          <a:lstStyle/>
          <a:p>
            <a:r>
              <a:rPr lang="en-US" dirty="0" smtClean="0"/>
              <a:t>05/15/2013</a:t>
            </a:r>
            <a:endParaRPr lang="en-US" dirty="0"/>
          </a:p>
        </p:txBody>
      </p:sp>
      <p:sp>
        <p:nvSpPr>
          <p:cNvPr id="6" name="Footer Placeholder 5"/>
          <p:cNvSpPr>
            <a:spLocks noGrp="1"/>
          </p:cNvSpPr>
          <p:nvPr>
            <p:ph type="ftr" sz="quarter" idx="12"/>
          </p:nvPr>
        </p:nvSpPr>
        <p:spPr/>
        <p:txBody>
          <a:bodyPr/>
          <a:lstStyle/>
          <a:p>
            <a:r>
              <a:rPr lang="en-US" dirty="0" smtClean="0"/>
              <a:t>Health Insurance Marketplace 101</a:t>
            </a:r>
            <a:endParaRPr lang="en-US" dirty="0"/>
          </a:p>
        </p:txBody>
      </p:sp>
    </p:spTree>
    <p:extLst>
      <p:ext uri="{BB962C8B-B14F-4D97-AF65-F5344CB8AC3E}">
        <p14:creationId xmlns:p14="http://schemas.microsoft.com/office/powerpoint/2010/main" val="1905882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7205">
              <a:spcBef>
                <a:spcPts val="602"/>
              </a:spcBef>
              <a:defRPr/>
            </a:pPr>
            <a:r>
              <a:rPr lang="en-US" dirty="0" smtClean="0">
                <a:solidFill>
                  <a:prstClr val="black"/>
                </a:solidFill>
              </a:rPr>
              <a:t>Once again, you can apply online, by phone, by mail or in person. </a:t>
            </a:r>
            <a:r>
              <a:rPr lang="en-US" dirty="0" smtClean="0">
                <a:solidFill>
                  <a:prstClr val="black"/>
                </a:solidFill>
                <a:latin typeface="Calibri" pitchFamily="34" charset="0"/>
                <a:cs typeface="Calibri" pitchFamily="34" charset="0"/>
              </a:rPr>
              <a:t>The </a:t>
            </a:r>
            <a:r>
              <a:rPr lang="en-US" dirty="0">
                <a:solidFill>
                  <a:prstClr val="black"/>
                </a:solidFill>
                <a:latin typeface="Calibri" pitchFamily="34" charset="0"/>
                <a:cs typeface="Calibri" pitchFamily="34" charset="0"/>
              </a:rPr>
              <a:t>application process has been </a:t>
            </a:r>
            <a:r>
              <a:rPr lang="en-US" dirty="0" smtClean="0">
                <a:solidFill>
                  <a:prstClr val="black"/>
                </a:solidFill>
                <a:latin typeface="Calibri" pitchFamily="34" charset="0"/>
                <a:cs typeface="Calibri" pitchFamily="34" charset="0"/>
              </a:rPr>
              <a:t>streamlined.</a:t>
            </a:r>
            <a:endParaRPr lang="en-US" dirty="0">
              <a:solidFill>
                <a:prstClr val="black"/>
              </a:solidFill>
              <a:latin typeface="Calibri" pitchFamily="34" charset="0"/>
              <a:cs typeface="Calibri" pitchFamily="34" charset="0"/>
            </a:endParaRPr>
          </a:p>
        </p:txBody>
      </p:sp>
      <p:sp>
        <p:nvSpPr>
          <p:cNvPr id="4" name="Footer Placeholder 3"/>
          <p:cNvSpPr>
            <a:spLocks noGrp="1"/>
          </p:cNvSpPr>
          <p:nvPr>
            <p:ph type="ftr" sz="quarter" idx="10"/>
          </p:nvPr>
        </p:nvSpPr>
        <p:spPr/>
        <p:txBody>
          <a:bodyPr/>
          <a:lstStyle/>
          <a:p>
            <a:r>
              <a:rPr lang="en-US" dirty="0" smtClean="0"/>
              <a:t>Health Insurance Marketplace 101</a:t>
            </a:r>
            <a:endParaRPr lang="en-US" dirty="0"/>
          </a:p>
        </p:txBody>
      </p:sp>
      <p:sp>
        <p:nvSpPr>
          <p:cNvPr id="5" name="Slide Number Placeholder 4"/>
          <p:cNvSpPr>
            <a:spLocks noGrp="1"/>
          </p:cNvSpPr>
          <p:nvPr>
            <p:ph type="sldNum" sz="quarter" idx="11"/>
          </p:nvPr>
        </p:nvSpPr>
        <p:spPr/>
        <p:txBody>
          <a:bodyPr/>
          <a:lstStyle/>
          <a:p>
            <a:fld id="{EFA87BB9-CDB7-42F1-A4FD-32CAE01FAC8B}" type="slidenum">
              <a:rPr lang="en-US" smtClean="0"/>
              <a:pPr/>
              <a:t>19</a:t>
            </a:fld>
            <a:endParaRPr lang="en-US" dirty="0"/>
          </a:p>
        </p:txBody>
      </p:sp>
      <p:sp>
        <p:nvSpPr>
          <p:cNvPr id="6" name="Date Placeholder 5"/>
          <p:cNvSpPr>
            <a:spLocks noGrp="1"/>
          </p:cNvSpPr>
          <p:nvPr>
            <p:ph type="dt" idx="12"/>
          </p:nvPr>
        </p:nvSpPr>
        <p:spPr/>
        <p:txBody>
          <a:bodyPr/>
          <a:lstStyle/>
          <a:p>
            <a:r>
              <a:rPr lang="en-US" dirty="0" smtClean="0"/>
              <a:t>05/15/2013</a:t>
            </a:r>
            <a:endParaRPr lang="en-US" dirty="0"/>
          </a:p>
        </p:txBody>
      </p:sp>
    </p:spTree>
    <p:extLst>
      <p:ext uri="{BB962C8B-B14F-4D97-AF65-F5344CB8AC3E}">
        <p14:creationId xmlns:p14="http://schemas.microsoft.com/office/powerpoint/2010/main" val="3830557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 question most people have is: why did we need the health care law?  The answer is that we had a health insurance market that worked very well for big insurance companies, but not so well for American families.</a:t>
            </a:r>
          </a:p>
          <a:p>
            <a:r>
              <a:rPr lang="en-US" dirty="0" smtClean="0"/>
              <a:t> </a:t>
            </a:r>
          </a:p>
          <a:p>
            <a:r>
              <a:rPr lang="en-US" dirty="0" smtClean="0"/>
              <a:t>Insurers could pick and choose who they gave coverage to.  And premiums were skyrocketing even as insurers made record profits.  </a:t>
            </a:r>
          </a:p>
          <a:p>
            <a:r>
              <a:rPr lang="en-US" dirty="0" smtClean="0"/>
              <a:t> </a:t>
            </a:r>
          </a:p>
          <a:p>
            <a:r>
              <a:rPr lang="en-US" dirty="0" smtClean="0"/>
              <a:t>As a result, tens of millions were stuck with coverage that didn’t cover critical treatments and preventive care.  And many of those who had insurance didn’t understand the basics of their plan – and were afraid of losing it if their employer dropped coverage or they switched jobs or retired.</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Fifty million Americans had no insurance at all. For </a:t>
            </a:r>
            <a:r>
              <a:rPr lang="en-US" sz="1200" dirty="0" smtClean="0">
                <a:latin typeface="Calibri" pitchFamily="34" charset="0"/>
              </a:rPr>
              <a:t>Latinos, like other racial and ethnic minorities, continued to lag behind in many health indicators, including prevalence of chronic illness and access to quality care.</a:t>
            </a:r>
          </a:p>
          <a:p>
            <a:r>
              <a:rPr lang="en-US" dirty="0" smtClean="0"/>
              <a:t> </a:t>
            </a:r>
          </a:p>
          <a:p>
            <a:r>
              <a:rPr lang="en-US" dirty="0" smtClean="0"/>
              <a:t>This left many Americans feeling like their health care choices were out of their hands. </a:t>
            </a:r>
            <a:endParaRPr lang="en-US" dirty="0"/>
          </a:p>
        </p:txBody>
      </p:sp>
      <p:sp>
        <p:nvSpPr>
          <p:cNvPr id="4" name="Date Placeholder 3"/>
          <p:cNvSpPr>
            <a:spLocks noGrp="1"/>
          </p:cNvSpPr>
          <p:nvPr>
            <p:ph type="dt" idx="10"/>
          </p:nvPr>
        </p:nvSpPr>
        <p:spPr/>
        <p:txBody>
          <a:bodyPr/>
          <a:lstStyle/>
          <a:p>
            <a:r>
              <a:rPr lang="en-US" smtClean="0"/>
              <a:t>05/15/2013</a:t>
            </a:r>
            <a:endParaRPr lang="en-US" dirty="0"/>
          </a:p>
        </p:txBody>
      </p:sp>
      <p:sp>
        <p:nvSpPr>
          <p:cNvPr id="5" name="Footer Placeholder 4"/>
          <p:cNvSpPr>
            <a:spLocks noGrp="1"/>
          </p:cNvSpPr>
          <p:nvPr>
            <p:ph type="ftr" sz="quarter" idx="11"/>
          </p:nvPr>
        </p:nvSpPr>
        <p:spPr/>
        <p:txBody>
          <a:bodyPr/>
          <a:lstStyle/>
          <a:p>
            <a:r>
              <a:rPr lang="en-US" smtClean="0"/>
              <a:t>Health Insurance Marketplace 101</a:t>
            </a:r>
            <a:endParaRPr lang="en-US" dirty="0"/>
          </a:p>
        </p:txBody>
      </p:sp>
      <p:sp>
        <p:nvSpPr>
          <p:cNvPr id="6" name="Slide Number Placeholder 5"/>
          <p:cNvSpPr>
            <a:spLocks noGrp="1"/>
          </p:cNvSpPr>
          <p:nvPr>
            <p:ph type="sldNum" sz="quarter" idx="12"/>
          </p:nvPr>
        </p:nvSpPr>
        <p:spPr/>
        <p:txBody>
          <a:bodyPr/>
          <a:lstStyle/>
          <a:p>
            <a:fld id="{5E64BDDF-6235-4F77-BA63-72C44C840117}" type="slidenum">
              <a:rPr lang="en-US" smtClean="0"/>
              <a:pPr/>
              <a:t>2</a:t>
            </a:fld>
            <a:endParaRPr lang="en-US" dirty="0"/>
          </a:p>
        </p:txBody>
      </p:sp>
    </p:spTree>
    <p:extLst>
      <p:ext uri="{BB962C8B-B14F-4D97-AF65-F5344CB8AC3E}">
        <p14:creationId xmlns:p14="http://schemas.microsoft.com/office/powerpoint/2010/main" val="34902668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indent="-245625" defTabSz="786000">
              <a:spcBef>
                <a:spcPts val="591"/>
              </a:spcBef>
            </a:pPr>
            <a:r>
              <a:rPr lang="en-US" dirty="0" smtClean="0"/>
              <a:t>If you have questions or need help applying, there are several resources that will be available, including a toll-free call center and website with plan comparison tools. There are also several programs to help you through the process of enrolling and using health insurance, including the Navigator program.  </a:t>
            </a:r>
          </a:p>
          <a:p>
            <a:pPr indent="-245625" defTabSz="786000">
              <a:spcBef>
                <a:spcPts val="591"/>
              </a:spcBef>
            </a:pPr>
            <a:endParaRPr lang="en-US" dirty="0" smtClean="0"/>
          </a:p>
          <a:p>
            <a:pPr indent="-245625" defTabSz="786000">
              <a:spcBef>
                <a:spcPts val="591"/>
              </a:spcBef>
            </a:pPr>
            <a:r>
              <a:rPr lang="en-US" dirty="0" smtClean="0"/>
              <a:t>Community-based organizations, agents and brokers, and other third party assistors, such as</a:t>
            </a:r>
            <a:r>
              <a:rPr lang="en-US" baseline="0" dirty="0" smtClean="0"/>
              <a:t> certified application counselors,</a:t>
            </a:r>
            <a:r>
              <a:rPr lang="en-US" dirty="0" smtClean="0"/>
              <a:t> will also play a large role in helping people apply for health insurance coverage. The final rule lays out ways for agents and brokers to help consumers and small businesses enroll through the Marketplace if the state so chooses.  </a:t>
            </a:r>
          </a:p>
          <a:p>
            <a:pPr indent="-245625" defTabSz="786000">
              <a:spcBef>
                <a:spcPts val="591"/>
              </a:spcBef>
            </a:pPr>
            <a:endParaRPr lang="en-US" dirty="0" smtClean="0"/>
          </a:p>
          <a:p>
            <a:pPr indent="-245625" defTabSz="786000">
              <a:spcBef>
                <a:spcPts val="591"/>
              </a:spcBef>
            </a:pPr>
            <a:r>
              <a:rPr lang="en-US" dirty="0" smtClean="0"/>
              <a:t>MORE INFO</a:t>
            </a:r>
          </a:p>
          <a:p>
            <a:pPr indent="-245625" defTabSz="786000">
              <a:spcBef>
                <a:spcPts val="591"/>
              </a:spcBef>
            </a:pPr>
            <a:r>
              <a:rPr lang="en-US" dirty="0" smtClean="0"/>
              <a:t>It is important to note that some of the assistance resources (Marketplace call centers and websites, and Navigators) will be unbiased and impartial, while others (agents and brokers, and issuer web sites and call centers), will not.</a:t>
            </a:r>
          </a:p>
          <a:p>
            <a:pPr indent="-245625" defTabSz="786000">
              <a:spcBef>
                <a:spcPts val="591"/>
              </a:spcBef>
            </a:pPr>
            <a:r>
              <a:rPr lang="en-US" dirty="0" smtClean="0"/>
              <a:t>For information about enrolling in Medicaid or the Children’s Health Insurance Program (CHIP) now, check with your State Medical Assistance (Medicaid) Office. Call 1-800-MEDICARE (1-800-633-4227) to get their phone number. TTY users should call 1-877-486-2048. Or, visit www.medicare.gov/contacts and search for your state Medicaid office’s contact information.</a:t>
            </a:r>
          </a:p>
          <a:p>
            <a:pPr marL="465062" indent="-465062">
              <a:spcBef>
                <a:spcPts val="591"/>
              </a:spcBef>
            </a:pPr>
            <a:r>
              <a:rPr lang="en-US" dirty="0" smtClean="0"/>
              <a:t>NOTE:  Navigators cannot receive compensation from health insurance issuers related to enrollment.</a:t>
            </a:r>
          </a:p>
          <a:p>
            <a:pPr>
              <a:buFont typeface="Arial" pitchFamily="34" charset="0"/>
              <a:buNone/>
            </a:pPr>
            <a:endParaRPr lang="en-US" dirty="0" smtClean="0"/>
          </a:p>
        </p:txBody>
      </p:sp>
      <p:sp>
        <p:nvSpPr>
          <p:cNvPr id="4" name="Slide Number Placeholder 3"/>
          <p:cNvSpPr>
            <a:spLocks noGrp="1"/>
          </p:cNvSpPr>
          <p:nvPr>
            <p:ph type="sldNum" sz="quarter" idx="10"/>
          </p:nvPr>
        </p:nvSpPr>
        <p:spPr/>
        <p:txBody>
          <a:bodyPr/>
          <a:lstStyle/>
          <a:p>
            <a:fld id="{69E08E8E-237C-40A9-BE2E-263B56C8B7CA}" type="slidenum">
              <a:rPr lang="en-US" smtClean="0"/>
              <a:pPr/>
              <a:t>20</a:t>
            </a:fld>
            <a:endParaRPr lang="en-US" dirty="0"/>
          </a:p>
        </p:txBody>
      </p:sp>
      <p:sp>
        <p:nvSpPr>
          <p:cNvPr id="5" name="Date Placeholder 4"/>
          <p:cNvSpPr>
            <a:spLocks noGrp="1"/>
          </p:cNvSpPr>
          <p:nvPr>
            <p:ph type="dt" idx="11"/>
          </p:nvPr>
        </p:nvSpPr>
        <p:spPr/>
        <p:txBody>
          <a:bodyPr/>
          <a:lstStyle/>
          <a:p>
            <a:r>
              <a:rPr lang="en-US" dirty="0" smtClean="0"/>
              <a:t>05/15/2013</a:t>
            </a:r>
            <a:endParaRPr lang="en-US" dirty="0"/>
          </a:p>
        </p:txBody>
      </p:sp>
      <p:sp>
        <p:nvSpPr>
          <p:cNvPr id="6" name="Footer Placeholder 5"/>
          <p:cNvSpPr>
            <a:spLocks noGrp="1"/>
          </p:cNvSpPr>
          <p:nvPr>
            <p:ph type="ftr" sz="quarter" idx="12"/>
          </p:nvPr>
        </p:nvSpPr>
        <p:spPr/>
        <p:txBody>
          <a:bodyPr/>
          <a:lstStyle/>
          <a:p>
            <a:r>
              <a:rPr lang="en-US" dirty="0" smtClean="0"/>
              <a:t>Health Insurance Marketplace 101</a:t>
            </a:r>
            <a:endParaRPr lang="en-US" dirty="0"/>
          </a:p>
        </p:txBody>
      </p:sp>
    </p:spTree>
    <p:extLst>
      <p:ext uri="{BB962C8B-B14F-4D97-AF65-F5344CB8AC3E}">
        <p14:creationId xmlns:p14="http://schemas.microsoft.com/office/powerpoint/2010/main" val="12470286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602"/>
              </a:spcBef>
            </a:pPr>
            <a:r>
              <a:rPr lang="en-US" dirty="0" smtClean="0"/>
              <a:t>If you have friends or family who don’t have, or can’t afford health insurance, go to </a:t>
            </a:r>
            <a:r>
              <a:rPr lang="en-US" dirty="0" smtClean="0">
                <a:hlinkClick r:id="rId3"/>
              </a:rPr>
              <a:t>www.healthcare.gov</a:t>
            </a:r>
            <a:r>
              <a:rPr lang="en-US" dirty="0" smtClean="0"/>
              <a:t> for information about the new Health Insurance Marketplace. Through one streamlined application process you can learn about the programs you qualify for. </a:t>
            </a:r>
          </a:p>
          <a:p>
            <a:pPr>
              <a:spcBef>
                <a:spcPts val="602"/>
              </a:spcBef>
            </a:pPr>
            <a:r>
              <a:rPr lang="en-US" dirty="0" smtClean="0"/>
              <a:t>You can use the website to: </a:t>
            </a:r>
          </a:p>
          <a:p>
            <a:pPr lvl="1" indent="-175195">
              <a:spcBef>
                <a:spcPts val="602"/>
              </a:spcBef>
              <a:buFont typeface="Wingdings" pitchFamily="2" charset="2"/>
              <a:buChar char="§"/>
            </a:pPr>
            <a:r>
              <a:rPr lang="en-US" dirty="0" smtClean="0"/>
              <a:t>Find out about available insurance options </a:t>
            </a:r>
          </a:p>
          <a:p>
            <a:pPr lvl="1" indent="-175195">
              <a:spcBef>
                <a:spcPts val="602"/>
              </a:spcBef>
              <a:buFont typeface="Wingdings" pitchFamily="2" charset="2"/>
              <a:buChar char="§"/>
            </a:pPr>
            <a:r>
              <a:rPr lang="en-US" dirty="0" smtClean="0"/>
              <a:t>Get help using your insurance</a:t>
            </a:r>
          </a:p>
          <a:p>
            <a:pPr lvl="1" indent="-175195">
              <a:spcBef>
                <a:spcPts val="602"/>
              </a:spcBef>
              <a:buFont typeface="Wingdings" pitchFamily="2" charset="2"/>
              <a:buChar char="§"/>
            </a:pPr>
            <a:r>
              <a:rPr lang="en-US" dirty="0" smtClean="0"/>
              <a:t>Learn about the new health care law</a:t>
            </a:r>
          </a:p>
        </p:txBody>
      </p:sp>
      <p:sp>
        <p:nvSpPr>
          <p:cNvPr id="4" name="Footer Placeholder 3"/>
          <p:cNvSpPr>
            <a:spLocks noGrp="1"/>
          </p:cNvSpPr>
          <p:nvPr>
            <p:ph type="ftr" sz="quarter" idx="10"/>
          </p:nvPr>
        </p:nvSpPr>
        <p:spPr/>
        <p:txBody>
          <a:bodyPr/>
          <a:lstStyle/>
          <a:p>
            <a:r>
              <a:rPr lang="en-US" dirty="0" smtClean="0"/>
              <a:t>Health Insurance Marketplace 101</a:t>
            </a:r>
            <a:endParaRPr lang="en-US" dirty="0"/>
          </a:p>
        </p:txBody>
      </p:sp>
      <p:sp>
        <p:nvSpPr>
          <p:cNvPr id="5" name="Slide Number Placeholder 4"/>
          <p:cNvSpPr>
            <a:spLocks noGrp="1"/>
          </p:cNvSpPr>
          <p:nvPr>
            <p:ph type="sldNum" sz="quarter" idx="11"/>
          </p:nvPr>
        </p:nvSpPr>
        <p:spPr/>
        <p:txBody>
          <a:bodyPr/>
          <a:lstStyle/>
          <a:p>
            <a:fld id="{EFA87BB9-CDB7-42F1-A4FD-32CAE01FAC8B}" type="slidenum">
              <a:rPr lang="en-US" smtClean="0"/>
              <a:pPr/>
              <a:t>21</a:t>
            </a:fld>
            <a:endParaRPr lang="en-US" dirty="0"/>
          </a:p>
        </p:txBody>
      </p:sp>
      <p:sp>
        <p:nvSpPr>
          <p:cNvPr id="6" name="Date Placeholder 5"/>
          <p:cNvSpPr>
            <a:spLocks noGrp="1"/>
          </p:cNvSpPr>
          <p:nvPr>
            <p:ph type="dt" idx="12"/>
          </p:nvPr>
        </p:nvSpPr>
        <p:spPr/>
        <p:txBody>
          <a:bodyPr/>
          <a:lstStyle/>
          <a:p>
            <a:r>
              <a:rPr lang="en-US" dirty="0" smtClean="0"/>
              <a:t>05/15/2013</a:t>
            </a:r>
            <a:endParaRPr lang="en-US" dirty="0"/>
          </a:p>
        </p:txBody>
      </p:sp>
    </p:spTree>
    <p:extLst>
      <p:ext uri="{BB962C8B-B14F-4D97-AF65-F5344CB8AC3E}">
        <p14:creationId xmlns:p14="http://schemas.microsoft.com/office/powerpoint/2010/main" val="16796214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our partners, community organizations that want to learn more about how to help, you can get up to date information to help you counsel people who may benefit from the Heath Insurance Marketplace at Marketplace.cms.gov. There is access to consumer materials, training materials, research and more. You can sign up for updates as well.</a:t>
            </a:r>
            <a:endParaRPr lang="en-US" dirty="0"/>
          </a:p>
        </p:txBody>
      </p:sp>
      <p:sp>
        <p:nvSpPr>
          <p:cNvPr id="4" name="Date Placeholder 3"/>
          <p:cNvSpPr>
            <a:spLocks noGrp="1"/>
          </p:cNvSpPr>
          <p:nvPr>
            <p:ph type="dt" idx="10"/>
          </p:nvPr>
        </p:nvSpPr>
        <p:spPr/>
        <p:txBody>
          <a:bodyPr/>
          <a:lstStyle/>
          <a:p>
            <a:r>
              <a:rPr lang="en-US" dirty="0" smtClean="0"/>
              <a:t>05/15/2013</a:t>
            </a:r>
            <a:endParaRPr lang="en-US" dirty="0"/>
          </a:p>
        </p:txBody>
      </p:sp>
      <p:sp>
        <p:nvSpPr>
          <p:cNvPr id="5" name="Footer Placeholder 4"/>
          <p:cNvSpPr>
            <a:spLocks noGrp="1"/>
          </p:cNvSpPr>
          <p:nvPr>
            <p:ph type="ftr" sz="quarter" idx="11"/>
          </p:nvPr>
        </p:nvSpPr>
        <p:spPr/>
        <p:txBody>
          <a:bodyPr/>
          <a:lstStyle/>
          <a:p>
            <a:r>
              <a:rPr lang="en-US" dirty="0" smtClean="0"/>
              <a:t>Health Insurance Marketplace 101</a:t>
            </a:r>
            <a:endParaRPr lang="en-US" dirty="0"/>
          </a:p>
        </p:txBody>
      </p:sp>
      <p:sp>
        <p:nvSpPr>
          <p:cNvPr id="6" name="Slide Number Placeholder 5"/>
          <p:cNvSpPr>
            <a:spLocks noGrp="1"/>
          </p:cNvSpPr>
          <p:nvPr>
            <p:ph type="sldNum" sz="quarter" idx="12"/>
          </p:nvPr>
        </p:nvSpPr>
        <p:spPr/>
        <p:txBody>
          <a:bodyPr/>
          <a:lstStyle/>
          <a:p>
            <a:fld id="{E383EAA7-1125-4C4D-9850-00C37E7661D5}" type="slidenum">
              <a:rPr lang="en-US" smtClean="0"/>
              <a:pPr/>
              <a:t>22</a:t>
            </a:fld>
            <a:endParaRPr lang="en-US" dirty="0"/>
          </a:p>
        </p:txBody>
      </p:sp>
    </p:spTree>
    <p:extLst>
      <p:ext uri="{BB962C8B-B14F-4D97-AF65-F5344CB8AC3E}">
        <p14:creationId xmlns:p14="http://schemas.microsoft.com/office/powerpoint/2010/main" val="8593248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806" indent="-168806">
              <a:lnSpc>
                <a:spcPct val="110000"/>
              </a:lnSpc>
              <a:spcBef>
                <a:spcPts val="591"/>
              </a:spcBef>
              <a:buFont typeface="Wingdings" pitchFamily="2" charset="2"/>
              <a:buChar char="§"/>
            </a:pPr>
            <a:r>
              <a:rPr lang="en-US" dirty="0" smtClean="0"/>
              <a:t>So, as a wrap up, some key</a:t>
            </a:r>
            <a:r>
              <a:rPr lang="en-US" baseline="0" dirty="0" smtClean="0"/>
              <a:t> points to remember.</a:t>
            </a:r>
          </a:p>
          <a:p>
            <a:pPr marL="168806" indent="-168806">
              <a:lnSpc>
                <a:spcPct val="110000"/>
              </a:lnSpc>
              <a:spcBef>
                <a:spcPts val="591"/>
              </a:spcBef>
              <a:buFont typeface="Wingdings" pitchFamily="2" charset="2"/>
              <a:buChar char="§"/>
            </a:pPr>
            <a:r>
              <a:rPr lang="en-US" dirty="0" smtClean="0"/>
              <a:t>The Marketplace is a new way to find and buy health insurance</a:t>
            </a:r>
          </a:p>
          <a:p>
            <a:pPr marL="168806" indent="-168806">
              <a:lnSpc>
                <a:spcPct val="110000"/>
              </a:lnSpc>
              <a:spcBef>
                <a:spcPts val="591"/>
              </a:spcBef>
              <a:buFont typeface="Wingdings" pitchFamily="2" charset="2"/>
              <a:buChar char="§"/>
            </a:pPr>
            <a:r>
              <a:rPr lang="en-US" dirty="0" smtClean="0"/>
              <a:t>Individuals and small businesses can shop for health insurance that fits their budget</a:t>
            </a:r>
          </a:p>
          <a:p>
            <a:pPr marL="168806" indent="-168806">
              <a:lnSpc>
                <a:spcPct val="110000"/>
              </a:lnSpc>
              <a:spcBef>
                <a:spcPts val="591"/>
              </a:spcBef>
              <a:buFont typeface="Wingdings" pitchFamily="2" charset="2"/>
              <a:buChar char="§"/>
            </a:pPr>
            <a:r>
              <a:rPr lang="en-US" dirty="0" smtClean="0"/>
              <a:t>States have flexibility to establish their own Marketplace</a:t>
            </a:r>
          </a:p>
          <a:p>
            <a:pPr marL="168806" indent="-168806">
              <a:lnSpc>
                <a:spcPct val="110000"/>
              </a:lnSpc>
              <a:spcBef>
                <a:spcPts val="591"/>
              </a:spcBef>
              <a:buFont typeface="Wingdings" pitchFamily="2" charset="2"/>
              <a:buChar char="§"/>
            </a:pPr>
            <a:r>
              <a:rPr lang="en-US" dirty="0" smtClean="0"/>
              <a:t>There is financial help for working families and other people with limited income</a:t>
            </a:r>
          </a:p>
          <a:p>
            <a:pPr marL="168806" indent="-168806">
              <a:lnSpc>
                <a:spcPct val="110000"/>
              </a:lnSpc>
              <a:spcBef>
                <a:spcPts val="591"/>
              </a:spcBef>
              <a:buFont typeface="Wingdings" pitchFamily="2" charset="2"/>
              <a:buChar char="§"/>
            </a:pPr>
            <a:r>
              <a:rPr lang="en-US" dirty="0" smtClean="0"/>
              <a:t>There is assistance available to help consumers get the best coverage for their needs</a:t>
            </a:r>
          </a:p>
          <a:p>
            <a:endParaRPr lang="en-US" dirty="0"/>
          </a:p>
        </p:txBody>
      </p:sp>
      <p:sp>
        <p:nvSpPr>
          <p:cNvPr id="4" name="Slide Number Placeholder 3"/>
          <p:cNvSpPr>
            <a:spLocks noGrp="1"/>
          </p:cNvSpPr>
          <p:nvPr>
            <p:ph type="sldNum" sz="quarter" idx="10"/>
          </p:nvPr>
        </p:nvSpPr>
        <p:spPr/>
        <p:txBody>
          <a:bodyPr/>
          <a:lstStyle/>
          <a:p>
            <a:fld id="{5E64BDDF-6235-4F77-BA63-72C44C840117}" type="slidenum">
              <a:rPr lang="en-US" smtClean="0"/>
              <a:pPr/>
              <a:t>23</a:t>
            </a:fld>
            <a:endParaRPr lang="en-US" dirty="0"/>
          </a:p>
        </p:txBody>
      </p:sp>
      <p:sp>
        <p:nvSpPr>
          <p:cNvPr id="5" name="Date Placeholder 4"/>
          <p:cNvSpPr>
            <a:spLocks noGrp="1"/>
          </p:cNvSpPr>
          <p:nvPr>
            <p:ph type="dt" idx="11"/>
          </p:nvPr>
        </p:nvSpPr>
        <p:spPr/>
        <p:txBody>
          <a:bodyPr/>
          <a:lstStyle/>
          <a:p>
            <a:r>
              <a:rPr lang="en-US" dirty="0" smtClean="0"/>
              <a:t>05/15/2013</a:t>
            </a:r>
            <a:endParaRPr lang="en-US" dirty="0"/>
          </a:p>
        </p:txBody>
      </p:sp>
      <p:sp>
        <p:nvSpPr>
          <p:cNvPr id="6" name="Footer Placeholder 5"/>
          <p:cNvSpPr>
            <a:spLocks noGrp="1"/>
          </p:cNvSpPr>
          <p:nvPr>
            <p:ph type="ftr" sz="quarter" idx="12"/>
          </p:nvPr>
        </p:nvSpPr>
        <p:spPr/>
        <p:txBody>
          <a:bodyPr/>
          <a:lstStyle/>
          <a:p>
            <a:r>
              <a:rPr lang="en-US" dirty="0" smtClean="0"/>
              <a:t>Health Insurance Marketplace 101</a:t>
            </a:r>
            <a:endParaRPr lang="en-US" dirty="0"/>
          </a:p>
        </p:txBody>
      </p:sp>
    </p:spTree>
    <p:extLst>
      <p:ext uri="{BB962C8B-B14F-4D97-AF65-F5344CB8AC3E}">
        <p14:creationId xmlns:p14="http://schemas.microsoft.com/office/powerpoint/2010/main" val="108016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b="1" dirty="0"/>
              <a:t>Need more information about the </a:t>
            </a:r>
            <a:r>
              <a:rPr lang="en-US" b="1" dirty="0" smtClean="0"/>
              <a:t>Health </a:t>
            </a:r>
            <a:r>
              <a:rPr lang="en-US" b="1" dirty="0"/>
              <a:t>Insurance Marketplace?</a:t>
            </a:r>
          </a:p>
          <a:p>
            <a:r>
              <a:rPr lang="en-US" dirty="0"/>
              <a:t>Sign up to get email and text alerts at signup.healthcare.gov</a:t>
            </a:r>
          </a:p>
          <a:p>
            <a:r>
              <a:rPr lang="en-US" dirty="0"/>
              <a:t>Updates and resources for partner organizations are available at </a:t>
            </a:r>
            <a:r>
              <a:rPr lang="en-US" dirty="0" smtClean="0"/>
              <a:t>Marketplace.cms.gov/</a:t>
            </a:r>
            <a:endParaRPr lang="en-US" dirty="0"/>
          </a:p>
          <a:p>
            <a:r>
              <a:rPr lang="en-US" dirty="0"/>
              <a:t>Like us on Facebook and follow us on Twitter!</a:t>
            </a:r>
          </a:p>
          <a:p>
            <a:endParaRPr lang="en-US" dirty="0"/>
          </a:p>
        </p:txBody>
      </p:sp>
      <p:sp>
        <p:nvSpPr>
          <p:cNvPr id="4" name="Date Placeholder 3"/>
          <p:cNvSpPr>
            <a:spLocks noGrp="1"/>
          </p:cNvSpPr>
          <p:nvPr>
            <p:ph type="dt" idx="10"/>
          </p:nvPr>
        </p:nvSpPr>
        <p:spPr/>
        <p:txBody>
          <a:bodyPr/>
          <a:lstStyle/>
          <a:p>
            <a:r>
              <a:rPr lang="en-US" dirty="0" smtClean="0"/>
              <a:t>05/15/2013</a:t>
            </a:r>
            <a:endParaRPr lang="en-US" dirty="0"/>
          </a:p>
        </p:txBody>
      </p:sp>
      <p:sp>
        <p:nvSpPr>
          <p:cNvPr id="6" name="Slide Number Placeholder 5"/>
          <p:cNvSpPr>
            <a:spLocks noGrp="1"/>
          </p:cNvSpPr>
          <p:nvPr>
            <p:ph type="sldNum" sz="quarter" idx="12"/>
          </p:nvPr>
        </p:nvSpPr>
        <p:spPr/>
        <p:txBody>
          <a:bodyPr/>
          <a:lstStyle/>
          <a:p>
            <a:fld id="{EFA87BB9-CDB7-42F1-A4FD-32CAE01FAC8B}" type="slidenum">
              <a:rPr lang="en-US" smtClean="0"/>
              <a:pPr/>
              <a:t>24</a:t>
            </a:fld>
            <a:endParaRPr lang="en-US" dirty="0"/>
          </a:p>
        </p:txBody>
      </p:sp>
      <p:sp>
        <p:nvSpPr>
          <p:cNvPr id="7" name="Footer Placeholder 4"/>
          <p:cNvSpPr>
            <a:spLocks noGrp="1"/>
          </p:cNvSpPr>
          <p:nvPr>
            <p:ph type="ftr" sz="quarter" idx="11"/>
          </p:nvPr>
        </p:nvSpPr>
        <p:spPr/>
        <p:txBody>
          <a:bodyPr/>
          <a:lstStyle/>
          <a:p>
            <a:r>
              <a:rPr lang="en-US" dirty="0" smtClean="0"/>
              <a:t>Health Insurance Marketplace 101</a:t>
            </a:r>
            <a:endParaRPr lang="en-US" dirty="0"/>
          </a:p>
        </p:txBody>
      </p:sp>
    </p:spTree>
    <p:extLst>
      <p:ext uri="{BB962C8B-B14F-4D97-AF65-F5344CB8AC3E}">
        <p14:creationId xmlns:p14="http://schemas.microsoft.com/office/powerpoint/2010/main" val="19885366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it come</a:t>
            </a:r>
            <a:r>
              <a:rPr lang="en-US" baseline="0" dirty="0" smtClean="0"/>
              <a:t>s to the uninsured, you can see the populations that are hit hardest. Approximately one out of every three people who are uninsured are Latino. </a:t>
            </a:r>
          </a:p>
          <a:p>
            <a:endParaRPr lang="en-US" baseline="0" dirty="0" smtClean="0"/>
          </a:p>
          <a:p>
            <a:r>
              <a:rPr lang="en-US" baseline="0" dirty="0" smtClean="0"/>
              <a:t>And we know that this challenge is exacerbated in certain parts of the country.</a:t>
            </a:r>
            <a:endParaRPr lang="en-US" dirty="0" smtClean="0"/>
          </a:p>
        </p:txBody>
      </p:sp>
      <p:sp>
        <p:nvSpPr>
          <p:cNvPr id="4" name="Date Placeholder 3"/>
          <p:cNvSpPr>
            <a:spLocks noGrp="1"/>
          </p:cNvSpPr>
          <p:nvPr>
            <p:ph type="dt" idx="10"/>
          </p:nvPr>
        </p:nvSpPr>
        <p:spPr/>
        <p:txBody>
          <a:bodyPr/>
          <a:lstStyle/>
          <a:p>
            <a:r>
              <a:rPr lang="en-US" dirty="0" smtClean="0"/>
              <a:t>05/15/2013</a:t>
            </a:r>
            <a:endParaRPr lang="en-US" dirty="0"/>
          </a:p>
        </p:txBody>
      </p:sp>
      <p:sp>
        <p:nvSpPr>
          <p:cNvPr id="6" name="Slide Number Placeholder 5"/>
          <p:cNvSpPr>
            <a:spLocks noGrp="1"/>
          </p:cNvSpPr>
          <p:nvPr>
            <p:ph type="sldNum" sz="quarter" idx="12"/>
          </p:nvPr>
        </p:nvSpPr>
        <p:spPr/>
        <p:txBody>
          <a:bodyPr/>
          <a:lstStyle/>
          <a:p>
            <a:fld id="{EFA87BB9-CDB7-42F1-A4FD-32CAE01FAC8B}" type="slidenum">
              <a:rPr lang="en-US" smtClean="0"/>
              <a:pPr/>
              <a:t>3</a:t>
            </a:fld>
            <a:endParaRPr lang="en-US" dirty="0"/>
          </a:p>
        </p:txBody>
      </p:sp>
      <p:sp>
        <p:nvSpPr>
          <p:cNvPr id="7" name="Footer Placeholder 4"/>
          <p:cNvSpPr>
            <a:spLocks noGrp="1"/>
          </p:cNvSpPr>
          <p:nvPr>
            <p:ph type="ftr" sz="quarter" idx="4"/>
          </p:nvPr>
        </p:nvSpPr>
        <p:spPr>
          <a:xfrm>
            <a:off x="0" y="8737987"/>
            <a:ext cx="2971801" cy="459978"/>
          </a:xfrm>
        </p:spPr>
        <p:txBody>
          <a:bodyPr/>
          <a:lstStyle/>
          <a:p>
            <a:r>
              <a:rPr lang="en-US" dirty="0" smtClean="0"/>
              <a:t>Health Insurance Marketplace 101</a:t>
            </a:r>
            <a:endParaRPr lang="en-US" dirty="0"/>
          </a:p>
        </p:txBody>
      </p:sp>
    </p:spTree>
    <p:extLst>
      <p:ext uri="{BB962C8B-B14F-4D97-AF65-F5344CB8AC3E}">
        <p14:creationId xmlns:p14="http://schemas.microsoft.com/office/powerpoint/2010/main" val="19110877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And we have done a lot of work in the three plus years since the law was enacted. </a:t>
            </a:r>
          </a:p>
          <a:p>
            <a:endParaRPr lang="en-US" dirty="0" smtClean="0"/>
          </a:p>
          <a:p>
            <a:r>
              <a:rPr lang="en-US" dirty="0" smtClean="0"/>
              <a:t>This </a:t>
            </a:r>
            <a:r>
              <a:rPr lang="en-US" dirty="0"/>
              <a:t>is a highlight of some of the </a:t>
            </a:r>
            <a:r>
              <a:rPr lang="en-US" dirty="0" smtClean="0"/>
              <a:t>new coverage provide through </a:t>
            </a:r>
            <a:r>
              <a:rPr lang="en-US" dirty="0"/>
              <a:t>the Affordable Care Act:</a:t>
            </a:r>
          </a:p>
          <a:p>
            <a:pPr marL="225050" lvl="1" indent="-225050">
              <a:buFont typeface="Wingdings" pitchFamily="2" charset="2"/>
              <a:buChar char="§"/>
            </a:pPr>
            <a:r>
              <a:rPr lang="en-US" sz="1300" dirty="0" smtClean="0"/>
              <a:t>Close to one </a:t>
            </a:r>
            <a:r>
              <a:rPr lang="en-US" sz="1300" dirty="0"/>
              <a:t>million </a:t>
            </a:r>
            <a:r>
              <a:rPr lang="en-US" sz="1300" dirty="0" smtClean="0"/>
              <a:t>Latino young </a:t>
            </a:r>
            <a:r>
              <a:rPr lang="en-US" sz="1300" dirty="0"/>
              <a:t>adults have gained insurance through their parents’ </a:t>
            </a:r>
            <a:r>
              <a:rPr lang="en-US" sz="1300" dirty="0" smtClean="0"/>
              <a:t>plans, because they law requires plans to allow children until the age of 26. </a:t>
            </a:r>
            <a:endParaRPr lang="en-US" sz="1300" dirty="0"/>
          </a:p>
          <a:p>
            <a:pPr marL="225050" lvl="1" indent="-225050">
              <a:buFont typeface="Wingdings" pitchFamily="2" charset="2"/>
              <a:buChar char="§"/>
            </a:pPr>
            <a:r>
              <a:rPr lang="en-US" sz="1300" dirty="0" smtClean="0"/>
              <a:t>3.9 million Latinos with Medicare received a free preventive service, such as flu vaccines, diabetes screenings, and an annual wellness visit with their doctor </a:t>
            </a:r>
          </a:p>
          <a:p>
            <a:pPr marL="225050" lvl="1" indent="-225050">
              <a:buFont typeface="Wingdings" pitchFamily="2" charset="2"/>
              <a:buChar char="§"/>
            </a:pPr>
            <a:r>
              <a:rPr lang="en-US" sz="1300" dirty="0" smtClean="0"/>
              <a:t>8.2 million Latinos who have private insurance gained improved coverage for preventive services</a:t>
            </a:r>
          </a:p>
          <a:p>
            <a:pPr marL="225050" lvl="1" indent="-225050">
              <a:buFont typeface="Wingdings" pitchFamily="2" charset="2"/>
              <a:buChar char="§"/>
            </a:pPr>
            <a:r>
              <a:rPr lang="en-US" sz="1300" dirty="0" smtClean="0"/>
              <a:t> Approximately 10.2 million Latinos no longer have to worry about going without treatment for cancer and other chronic diseases because of lifetime dollar limits. </a:t>
            </a:r>
          </a:p>
          <a:p>
            <a:pPr marL="225050" lvl="1" indent="-225050"/>
            <a:endParaRPr lang="en-US" sz="1300" dirty="0" smtClean="0"/>
          </a:p>
          <a:p>
            <a:pPr marL="225050" lvl="1" indent="-225050"/>
            <a:r>
              <a:rPr lang="en-US" sz="1300" dirty="0" smtClean="0"/>
              <a:t>All of these changes help reassure Latinos that their health insurance will be there when they need it the most.</a:t>
            </a:r>
          </a:p>
          <a:p>
            <a:pPr marL="225050" lvl="1" indent="-225050"/>
            <a:endParaRPr lang="en-US" sz="1300" dirty="0" smtClean="0"/>
          </a:p>
          <a:p>
            <a:pPr marL="225050" lvl="1" indent="-225050"/>
            <a:endParaRPr lang="en-US" sz="1300" dirty="0" smtClean="0"/>
          </a:p>
          <a:p>
            <a:pPr marL="225050" lvl="1" indent="-225050"/>
            <a:r>
              <a:rPr lang="en-US" sz="1300" dirty="0" smtClean="0"/>
              <a:t>MORE INFO</a:t>
            </a:r>
          </a:p>
          <a:p>
            <a:pPr marL="225050" lvl="1" indent="-225050">
              <a:buFont typeface="Wingdings" pitchFamily="2" charset="2"/>
              <a:buChar char="§"/>
            </a:pPr>
            <a:r>
              <a:rPr lang="en-US" sz="1300" dirty="0" smtClean="0"/>
              <a:t>6.1 </a:t>
            </a:r>
            <a:r>
              <a:rPr lang="en-US" sz="1300" dirty="0"/>
              <a:t>million people with Medicare through 2012 received $5.7 billion in prescription drug discounts</a:t>
            </a:r>
          </a:p>
          <a:p>
            <a:pPr marL="225050" lvl="1" indent="-225050">
              <a:buFont typeface="Wingdings" pitchFamily="2" charset="2"/>
              <a:buChar char="§"/>
            </a:pPr>
            <a:r>
              <a:rPr lang="en-US" sz="1300" dirty="0"/>
              <a:t>34 million people with Medicare received a free preventive service, 71 million privately insured people gained improved coverage for preventive services</a:t>
            </a:r>
          </a:p>
          <a:p>
            <a:pPr marL="225050" lvl="1" indent="-225050">
              <a:buFont typeface="Wingdings" pitchFamily="2" charset="2"/>
              <a:buChar char="§"/>
            </a:pPr>
            <a:r>
              <a:rPr lang="en-US" sz="1300" dirty="0"/>
              <a:t>105 million Americans have had lifetime limits removed from their insurance</a:t>
            </a:r>
            <a:endParaRPr lang="en-US" sz="1300" b="1" dirty="0"/>
          </a:p>
          <a:p>
            <a:endParaRPr lang="en-US" sz="1300" dirty="0"/>
          </a:p>
        </p:txBody>
      </p:sp>
      <p:sp>
        <p:nvSpPr>
          <p:cNvPr id="4" name="Slide Number Placeholder 3"/>
          <p:cNvSpPr>
            <a:spLocks noGrp="1"/>
          </p:cNvSpPr>
          <p:nvPr>
            <p:ph type="sldNum" sz="quarter" idx="10"/>
          </p:nvPr>
        </p:nvSpPr>
        <p:spPr/>
        <p:txBody>
          <a:bodyPr/>
          <a:lstStyle/>
          <a:p>
            <a:fld id="{5E64BDDF-6235-4F77-BA63-72C44C840117}" type="slidenum">
              <a:rPr lang="en-US" smtClean="0"/>
              <a:pPr/>
              <a:t>4</a:t>
            </a:fld>
            <a:endParaRPr lang="en-US" dirty="0"/>
          </a:p>
        </p:txBody>
      </p:sp>
      <p:sp>
        <p:nvSpPr>
          <p:cNvPr id="5" name="Date Placeholder 4"/>
          <p:cNvSpPr>
            <a:spLocks noGrp="1"/>
          </p:cNvSpPr>
          <p:nvPr>
            <p:ph type="dt" idx="11"/>
          </p:nvPr>
        </p:nvSpPr>
        <p:spPr/>
        <p:txBody>
          <a:bodyPr/>
          <a:lstStyle/>
          <a:p>
            <a:r>
              <a:rPr lang="en-US" dirty="0" smtClean="0"/>
              <a:t>05/15/2013</a:t>
            </a:r>
            <a:endParaRPr lang="en-US" dirty="0"/>
          </a:p>
        </p:txBody>
      </p:sp>
      <p:sp>
        <p:nvSpPr>
          <p:cNvPr id="6" name="Footer Placeholder 5"/>
          <p:cNvSpPr>
            <a:spLocks noGrp="1"/>
          </p:cNvSpPr>
          <p:nvPr>
            <p:ph type="ftr" sz="quarter" idx="12"/>
          </p:nvPr>
        </p:nvSpPr>
        <p:spPr/>
        <p:txBody>
          <a:bodyPr/>
          <a:lstStyle/>
          <a:p>
            <a:r>
              <a:rPr lang="en-US" dirty="0" smtClean="0"/>
              <a:t>Health Insurance Marketplace 101</a:t>
            </a:r>
            <a:endParaRPr lang="en-US" dirty="0"/>
          </a:p>
        </p:txBody>
      </p:sp>
    </p:spTree>
    <p:extLst>
      <p:ext uri="{BB962C8B-B14F-4D97-AF65-F5344CB8AC3E}">
        <p14:creationId xmlns:p14="http://schemas.microsoft.com/office/powerpoint/2010/main" val="194379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highlight of some of the cost savings accomplished by the Affordable Care Act:</a:t>
            </a:r>
          </a:p>
          <a:p>
            <a:pPr marL="281341" indent="-281341">
              <a:buFont typeface="Arial" pitchFamily="34" charset="0"/>
              <a:buChar char="•"/>
            </a:pPr>
            <a:r>
              <a:rPr lang="en-US" dirty="0"/>
              <a:t>Slowest sustained national health spending growth in 50 years, with low growth continuing in 2012 for Medicare and Medicaid </a:t>
            </a:r>
          </a:p>
          <a:p>
            <a:pPr marL="281341" indent="-281341">
              <a:buFont typeface="Arial" pitchFamily="34" charset="0"/>
              <a:buChar char="•"/>
            </a:pPr>
            <a:r>
              <a:rPr lang="en-US" dirty="0"/>
              <a:t>$2.1 billion has been returned to consumers through medical loss ratio (80 / 20 rule) rebates and rate review in 2011 </a:t>
            </a:r>
          </a:p>
          <a:p>
            <a:pPr marL="281341" indent="-281341">
              <a:buFont typeface="Arial" pitchFamily="34" charset="0"/>
              <a:buChar char="•"/>
            </a:pPr>
            <a:r>
              <a:rPr lang="en-US" dirty="0"/>
              <a:t>Percent of double-digit rate increases fell from 75% in 2010 to 14% so far in 2013 </a:t>
            </a:r>
          </a:p>
          <a:p>
            <a:pPr marL="281341" indent="-281341">
              <a:buFont typeface="Arial" pitchFamily="34" charset="0"/>
              <a:buChar char="•"/>
            </a:pPr>
            <a:r>
              <a:rPr lang="en-US" dirty="0"/>
              <a:t>$4.2 billion was recovered in 2012 from anti-fraud efforts – a record high – for a total of nearly $15 billion over the last 4 years, double that of the previous  4 years</a:t>
            </a:r>
          </a:p>
          <a:p>
            <a:endParaRPr lang="en-US" dirty="0"/>
          </a:p>
          <a:p>
            <a:endParaRPr lang="en-US" dirty="0"/>
          </a:p>
        </p:txBody>
      </p:sp>
      <p:sp>
        <p:nvSpPr>
          <p:cNvPr id="4" name="Slide Number Placeholder 3"/>
          <p:cNvSpPr>
            <a:spLocks noGrp="1"/>
          </p:cNvSpPr>
          <p:nvPr>
            <p:ph type="sldNum" sz="quarter" idx="10"/>
          </p:nvPr>
        </p:nvSpPr>
        <p:spPr/>
        <p:txBody>
          <a:bodyPr/>
          <a:lstStyle/>
          <a:p>
            <a:fld id="{5E64BDDF-6235-4F77-BA63-72C44C840117}" type="slidenum">
              <a:rPr lang="en-US" smtClean="0"/>
              <a:pPr/>
              <a:t>5</a:t>
            </a:fld>
            <a:endParaRPr lang="en-US" dirty="0"/>
          </a:p>
        </p:txBody>
      </p:sp>
      <p:sp>
        <p:nvSpPr>
          <p:cNvPr id="5" name="Date Placeholder 4"/>
          <p:cNvSpPr>
            <a:spLocks noGrp="1"/>
          </p:cNvSpPr>
          <p:nvPr>
            <p:ph type="dt" idx="11"/>
          </p:nvPr>
        </p:nvSpPr>
        <p:spPr/>
        <p:txBody>
          <a:bodyPr/>
          <a:lstStyle/>
          <a:p>
            <a:r>
              <a:rPr lang="en-US" dirty="0" smtClean="0"/>
              <a:t>05/15/2013</a:t>
            </a:r>
            <a:endParaRPr lang="en-US" dirty="0"/>
          </a:p>
        </p:txBody>
      </p:sp>
      <p:sp>
        <p:nvSpPr>
          <p:cNvPr id="6" name="Footer Placeholder 5"/>
          <p:cNvSpPr>
            <a:spLocks noGrp="1"/>
          </p:cNvSpPr>
          <p:nvPr>
            <p:ph type="ftr" sz="quarter" idx="12"/>
          </p:nvPr>
        </p:nvSpPr>
        <p:spPr/>
        <p:txBody>
          <a:bodyPr/>
          <a:lstStyle/>
          <a:p>
            <a:r>
              <a:rPr lang="en-US" dirty="0" smtClean="0"/>
              <a:t>Health Insurance Marketplace 101</a:t>
            </a:r>
            <a:endParaRPr lang="en-US" dirty="0"/>
          </a:p>
        </p:txBody>
      </p:sp>
    </p:spTree>
    <p:extLst>
      <p:ext uri="{BB962C8B-B14F-4D97-AF65-F5344CB8AC3E}">
        <p14:creationId xmlns:p14="http://schemas.microsoft.com/office/powerpoint/2010/main" val="19071242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7154">
              <a:spcBef>
                <a:spcPts val="601"/>
              </a:spcBef>
              <a:defRPr/>
            </a:pPr>
            <a:r>
              <a:rPr lang="en-US" dirty="0" smtClean="0"/>
              <a:t>So</a:t>
            </a:r>
            <a:r>
              <a:rPr lang="en-US" baseline="0" dirty="0" smtClean="0"/>
              <a:t> that is a bit of where we have been and now let’s talk about where we are going. This fall, we will launch the Health Insurance Marketplace. </a:t>
            </a:r>
          </a:p>
          <a:p>
            <a:pPr defTabSz="917154">
              <a:spcBef>
                <a:spcPts val="601"/>
              </a:spcBef>
              <a:defRPr/>
            </a:pPr>
            <a:endParaRPr lang="en-US" baseline="0" dirty="0" smtClean="0"/>
          </a:p>
          <a:p>
            <a:pPr defTabSz="917154">
              <a:spcBef>
                <a:spcPts val="601"/>
              </a:spcBef>
              <a:defRPr/>
            </a:pPr>
            <a:r>
              <a:rPr lang="en-US" dirty="0" smtClean="0"/>
              <a:t>The Marketplace</a:t>
            </a:r>
            <a:r>
              <a:rPr lang="en-US" baseline="0" dirty="0" smtClean="0"/>
              <a:t> </a:t>
            </a:r>
            <a:r>
              <a:rPr lang="en-US" dirty="0" smtClean="0"/>
              <a:t>is for individuals and small employers to directly compare certain competitive private health insurance options, known as Qualified Health Plans, on the basis of price, quality, and other factors. This presentation only focuses on coverage for individuals and not on small businesses. </a:t>
            </a:r>
          </a:p>
          <a:p>
            <a:pPr defTabSz="917154">
              <a:spcBef>
                <a:spcPts val="601"/>
              </a:spcBef>
              <a:defRPr/>
            </a:pPr>
            <a:r>
              <a:rPr lang="en-US" dirty="0" smtClean="0"/>
              <a:t>The Marketplace, which will become fully operational by January 1, 2014, will help enhance competition in the health insurance market, improve choice of affordable health insurance, and give small businesses similar options as large businesses.</a:t>
            </a:r>
          </a:p>
          <a:p>
            <a:r>
              <a:rPr lang="en-US" dirty="0" smtClean="0"/>
              <a:t>When key parts of the health care law take effect, there’ll be a new way to buy health insurance: the Health Insurance Marketplace.</a:t>
            </a:r>
          </a:p>
          <a:p>
            <a:pPr marL="345424" lvl="1" indent="-225073">
              <a:buFont typeface="Wingdings" pitchFamily="2" charset="2"/>
              <a:buChar char="§"/>
            </a:pPr>
            <a:r>
              <a:rPr lang="en-US" dirty="0" smtClean="0">
                <a:latin typeface="Calibri" pitchFamily="34" charset="0"/>
                <a:cs typeface="Calibri" pitchFamily="34" charset="0"/>
              </a:rPr>
              <a:t>Enrollment starts October 1, 2013</a:t>
            </a:r>
          </a:p>
          <a:p>
            <a:pPr marL="345424" lvl="1" indent="-225073">
              <a:buFont typeface="Wingdings" pitchFamily="2" charset="2"/>
              <a:buChar char="§"/>
            </a:pPr>
            <a:r>
              <a:rPr lang="en-US" dirty="0" smtClean="0">
                <a:latin typeface="Calibri" pitchFamily="34" charset="0"/>
                <a:cs typeface="Calibri" pitchFamily="34" charset="0"/>
              </a:rPr>
              <a:t>Coverage begins January 2014</a:t>
            </a:r>
          </a:p>
          <a:p>
            <a:pPr marL="345424" lvl="1" indent="-225073"/>
            <a:endParaRPr lang="en-US" dirty="0"/>
          </a:p>
        </p:txBody>
      </p:sp>
      <p:sp>
        <p:nvSpPr>
          <p:cNvPr id="4" name="Date Placeholder 3"/>
          <p:cNvSpPr>
            <a:spLocks noGrp="1"/>
          </p:cNvSpPr>
          <p:nvPr>
            <p:ph type="dt" idx="10"/>
          </p:nvPr>
        </p:nvSpPr>
        <p:spPr/>
        <p:txBody>
          <a:bodyPr/>
          <a:lstStyle/>
          <a:p>
            <a:r>
              <a:rPr lang="en-US" dirty="0" smtClean="0"/>
              <a:t>05/15/2013</a:t>
            </a:r>
            <a:endParaRPr lang="en-US" dirty="0"/>
          </a:p>
        </p:txBody>
      </p:sp>
      <p:sp>
        <p:nvSpPr>
          <p:cNvPr id="6" name="Slide Number Placeholder 5"/>
          <p:cNvSpPr>
            <a:spLocks noGrp="1"/>
          </p:cNvSpPr>
          <p:nvPr>
            <p:ph type="sldNum" sz="quarter" idx="12"/>
          </p:nvPr>
        </p:nvSpPr>
        <p:spPr/>
        <p:txBody>
          <a:bodyPr/>
          <a:lstStyle/>
          <a:p>
            <a:fld id="{EFA87BB9-CDB7-42F1-A4FD-32CAE01FAC8B}" type="slidenum">
              <a:rPr lang="en-US" smtClean="0"/>
              <a:pPr/>
              <a:t>6</a:t>
            </a:fld>
            <a:endParaRPr lang="en-US" dirty="0"/>
          </a:p>
        </p:txBody>
      </p:sp>
      <p:sp>
        <p:nvSpPr>
          <p:cNvPr id="7" name="Footer Placeholder 4"/>
          <p:cNvSpPr>
            <a:spLocks noGrp="1"/>
          </p:cNvSpPr>
          <p:nvPr>
            <p:ph type="ftr" sz="quarter" idx="4"/>
          </p:nvPr>
        </p:nvSpPr>
        <p:spPr>
          <a:xfrm>
            <a:off x="0" y="8737987"/>
            <a:ext cx="2971801" cy="459978"/>
          </a:xfrm>
        </p:spPr>
        <p:txBody>
          <a:bodyPr/>
          <a:lstStyle/>
          <a:p>
            <a:r>
              <a:rPr lang="en-US" dirty="0" smtClean="0"/>
              <a:t>Health Insurance Marketplace 101</a:t>
            </a:r>
            <a:endParaRPr lang="en-US" dirty="0"/>
          </a:p>
        </p:txBody>
      </p:sp>
    </p:spTree>
    <p:extLst>
      <p:ext uri="{BB962C8B-B14F-4D97-AF65-F5344CB8AC3E}">
        <p14:creationId xmlns:p14="http://schemas.microsoft.com/office/powerpoint/2010/main" val="19110877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cs typeface="Arial" pitchFamily="34" charset="0"/>
              </a:rPr>
              <a:t>1. It’s an easier way to shop for health insurance </a:t>
            </a:r>
          </a:p>
          <a:p>
            <a:pPr marL="342300" lvl="1" indent="-170368">
              <a:buFont typeface="Wingdings" pitchFamily="2" charset="2"/>
              <a:buChar char="§"/>
            </a:pPr>
            <a:r>
              <a:rPr lang="en-US" dirty="0" smtClean="0">
                <a:cs typeface="Arial" pitchFamily="34" charset="0"/>
              </a:rPr>
              <a:t>Simplifies the search for health insurance </a:t>
            </a:r>
          </a:p>
          <a:p>
            <a:pPr marL="342300" lvl="1" indent="-170368">
              <a:buFont typeface="Wingdings" pitchFamily="2" charset="2"/>
              <a:buChar char="§"/>
            </a:pPr>
            <a:r>
              <a:rPr lang="en-US" dirty="0" smtClean="0">
                <a:cs typeface="Arial" pitchFamily="34" charset="0"/>
              </a:rPr>
              <a:t>All options in one place</a:t>
            </a:r>
          </a:p>
          <a:p>
            <a:pPr marL="342300" lvl="1" indent="-170368">
              <a:buFont typeface="Wingdings" pitchFamily="2" charset="2"/>
              <a:buChar char="§"/>
            </a:pPr>
            <a:r>
              <a:rPr lang="en-US" dirty="0" smtClean="0">
                <a:cs typeface="Arial" pitchFamily="34" charset="0"/>
              </a:rPr>
              <a:t>One application, one time, and an individual or family can explore every qualified insurance plan in the area</a:t>
            </a:r>
          </a:p>
          <a:p>
            <a:r>
              <a:rPr lang="en-US" dirty="0" smtClean="0">
                <a:cs typeface="Arial" pitchFamily="34" charset="0"/>
              </a:rPr>
              <a:t>2. Most people will be able to get a break on costs</a:t>
            </a:r>
          </a:p>
          <a:p>
            <a:pPr marL="346989" lvl="1" indent="-175056">
              <a:buFont typeface="Wingdings" pitchFamily="2" charset="2"/>
              <a:buChar char="§"/>
            </a:pPr>
            <a:r>
              <a:rPr lang="en-US" dirty="0" smtClean="0">
                <a:cs typeface="Arial" pitchFamily="34" charset="0"/>
              </a:rPr>
              <a:t>90% of people who are currently uninsured will qualify for discounted or free health insurance</a:t>
            </a:r>
            <a:r>
              <a:rPr lang="en-US" b="1" dirty="0" smtClean="0">
                <a:cs typeface="Arial" pitchFamily="34" charset="0"/>
              </a:rPr>
              <a:t>	</a:t>
            </a:r>
          </a:p>
          <a:p>
            <a:r>
              <a:rPr lang="en-US" dirty="0" smtClean="0">
                <a:cs typeface="Arial" pitchFamily="34" charset="0"/>
              </a:rPr>
              <a:t>3. Clear options with apples-to-apples comparisons</a:t>
            </a:r>
            <a:endParaRPr lang="en-US" b="1" dirty="0" smtClean="0">
              <a:cs typeface="Arial" pitchFamily="34" charset="0"/>
            </a:endParaRPr>
          </a:p>
          <a:p>
            <a:pPr marL="346989" lvl="1" indent="-175056">
              <a:buFont typeface="Wingdings" pitchFamily="2" charset="2"/>
              <a:buChar char="§"/>
            </a:pPr>
            <a:r>
              <a:rPr lang="en-US" dirty="0" smtClean="0">
                <a:cs typeface="Arial" pitchFamily="34" charset="0"/>
              </a:rPr>
              <a:t>All health insurance plans in the Marketplace present their price and benefit information in simple terms you can understand</a:t>
            </a:r>
          </a:p>
          <a:p>
            <a:endParaRPr lang="en-US" dirty="0" smtClean="0"/>
          </a:p>
          <a:p>
            <a:r>
              <a:rPr lang="en-US" b="1" dirty="0" smtClean="0"/>
              <a:t>Helps enhance competition </a:t>
            </a:r>
            <a:r>
              <a:rPr lang="en-US" dirty="0" smtClean="0"/>
              <a:t>in the health insurance market</a:t>
            </a:r>
          </a:p>
          <a:p>
            <a:r>
              <a:rPr lang="en-US" b="1" dirty="0" smtClean="0"/>
              <a:t>Increases Affordability</a:t>
            </a:r>
            <a:r>
              <a:rPr lang="en-US" dirty="0" smtClean="0"/>
              <a:t> through premium tax credits, cost sharing reductions, or public insurance programs</a:t>
            </a:r>
            <a:endParaRPr lang="en-US" b="1" dirty="0" smtClean="0"/>
          </a:p>
          <a:p>
            <a:r>
              <a:rPr lang="en-US" b="1" dirty="0" smtClean="0"/>
              <a:t>Ensures Quality </a:t>
            </a:r>
            <a:r>
              <a:rPr lang="en-US" dirty="0" smtClean="0"/>
              <a:t>though QHPs that must meet basic standards, including quality standards, consumer protections, and access to an adequate range of clinicians</a:t>
            </a:r>
            <a:endParaRPr lang="en-US" b="1" dirty="0" smtClean="0"/>
          </a:p>
          <a:p>
            <a:r>
              <a:rPr lang="en-US" b="1" dirty="0" smtClean="0"/>
              <a:t>Makes Costs Clear</a:t>
            </a:r>
            <a:r>
              <a:rPr lang="en-US" dirty="0" smtClean="0"/>
              <a:t> by providing information about prices and benefits in simple terms consumers can understand, so they don’t have to guess about costs</a:t>
            </a:r>
          </a:p>
          <a:p>
            <a:endParaRPr lang="en-US" dirty="0"/>
          </a:p>
        </p:txBody>
      </p:sp>
      <p:sp>
        <p:nvSpPr>
          <p:cNvPr id="4" name="Slide Number Placeholder 3"/>
          <p:cNvSpPr>
            <a:spLocks noGrp="1"/>
          </p:cNvSpPr>
          <p:nvPr>
            <p:ph type="sldNum" sz="quarter" idx="10"/>
          </p:nvPr>
        </p:nvSpPr>
        <p:spPr/>
        <p:txBody>
          <a:bodyPr/>
          <a:lstStyle/>
          <a:p>
            <a:fld id="{5E64BDDF-6235-4F77-BA63-72C44C840117}" type="slidenum">
              <a:rPr lang="en-US" smtClean="0"/>
              <a:pPr/>
              <a:t>7</a:t>
            </a:fld>
            <a:endParaRPr lang="en-US" dirty="0"/>
          </a:p>
        </p:txBody>
      </p:sp>
      <p:sp>
        <p:nvSpPr>
          <p:cNvPr id="5" name="Date Placeholder 4"/>
          <p:cNvSpPr>
            <a:spLocks noGrp="1"/>
          </p:cNvSpPr>
          <p:nvPr>
            <p:ph type="dt" idx="11"/>
          </p:nvPr>
        </p:nvSpPr>
        <p:spPr/>
        <p:txBody>
          <a:bodyPr/>
          <a:lstStyle/>
          <a:p>
            <a:r>
              <a:rPr lang="en-US" dirty="0" smtClean="0"/>
              <a:t>05/15/2013</a:t>
            </a:r>
            <a:endParaRPr lang="en-US" dirty="0"/>
          </a:p>
        </p:txBody>
      </p:sp>
      <p:sp>
        <p:nvSpPr>
          <p:cNvPr id="6" name="Footer Placeholder 5"/>
          <p:cNvSpPr>
            <a:spLocks noGrp="1"/>
          </p:cNvSpPr>
          <p:nvPr>
            <p:ph type="ftr" sz="quarter" idx="12"/>
          </p:nvPr>
        </p:nvSpPr>
        <p:spPr/>
        <p:txBody>
          <a:bodyPr/>
          <a:lstStyle/>
          <a:p>
            <a:r>
              <a:rPr lang="en-US" dirty="0" smtClean="0"/>
              <a:t>Health Insurance Marketplace 101</a:t>
            </a:r>
            <a:endParaRPr lang="en-US" dirty="0"/>
          </a:p>
        </p:txBody>
      </p:sp>
    </p:spTree>
    <p:extLst>
      <p:ext uri="{BB962C8B-B14F-4D97-AF65-F5344CB8AC3E}">
        <p14:creationId xmlns:p14="http://schemas.microsoft.com/office/powerpoint/2010/main" val="9914350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 state can choose between:</a:t>
            </a:r>
          </a:p>
          <a:p>
            <a:pPr marL="168806" lvl="1" indent="-168806">
              <a:buFont typeface="Wingdings" pitchFamily="2" charset="2"/>
              <a:buChar char="§"/>
            </a:pPr>
            <a:r>
              <a:rPr lang="en-US" b="1" dirty="0" smtClean="0"/>
              <a:t>State Based Marketplace – </a:t>
            </a:r>
            <a:r>
              <a:rPr lang="en-US" dirty="0" smtClean="0"/>
              <a:t>State creates and runs its own Marketplace</a:t>
            </a:r>
          </a:p>
          <a:p>
            <a:pPr marL="168806" lvl="1" indent="-168806">
              <a:buFont typeface="Wingdings" pitchFamily="2" charset="2"/>
              <a:buChar char="§"/>
            </a:pPr>
            <a:r>
              <a:rPr lang="en-US" b="1" dirty="0" smtClean="0"/>
              <a:t>State Partnership Marketplace – </a:t>
            </a:r>
            <a:r>
              <a:rPr lang="en-US" dirty="0" smtClean="0"/>
              <a:t>State partners with Federal government to run some Marketplace functions </a:t>
            </a:r>
          </a:p>
          <a:p>
            <a:pPr marL="168806" lvl="1" indent="-168806">
              <a:buFont typeface="Wingdings" pitchFamily="2" charset="2"/>
              <a:buChar char="§"/>
            </a:pPr>
            <a:r>
              <a:rPr lang="en-US" b="1" dirty="0" smtClean="0"/>
              <a:t>Federally Facilitated Marketplace – </a:t>
            </a:r>
            <a:r>
              <a:rPr lang="en-US" dirty="0" smtClean="0"/>
              <a:t>State has a Marketplace established and operated by the Federal government</a:t>
            </a:r>
          </a:p>
          <a:p>
            <a:endParaRPr lang="en-US" dirty="0"/>
          </a:p>
        </p:txBody>
      </p:sp>
      <p:sp>
        <p:nvSpPr>
          <p:cNvPr id="4" name="Slide Number Placeholder 3"/>
          <p:cNvSpPr>
            <a:spLocks noGrp="1"/>
          </p:cNvSpPr>
          <p:nvPr>
            <p:ph type="sldNum" sz="quarter" idx="10"/>
          </p:nvPr>
        </p:nvSpPr>
        <p:spPr/>
        <p:txBody>
          <a:bodyPr/>
          <a:lstStyle/>
          <a:p>
            <a:fld id="{5E64BDDF-6235-4F77-BA63-72C44C840117}" type="slidenum">
              <a:rPr lang="en-US" smtClean="0"/>
              <a:pPr/>
              <a:t>8</a:t>
            </a:fld>
            <a:endParaRPr lang="en-US" dirty="0"/>
          </a:p>
        </p:txBody>
      </p:sp>
      <p:sp>
        <p:nvSpPr>
          <p:cNvPr id="5" name="Date Placeholder 4"/>
          <p:cNvSpPr>
            <a:spLocks noGrp="1"/>
          </p:cNvSpPr>
          <p:nvPr>
            <p:ph type="dt" idx="11"/>
          </p:nvPr>
        </p:nvSpPr>
        <p:spPr/>
        <p:txBody>
          <a:bodyPr/>
          <a:lstStyle/>
          <a:p>
            <a:r>
              <a:rPr lang="en-US" dirty="0" smtClean="0"/>
              <a:t>05/15/2013</a:t>
            </a:r>
            <a:endParaRPr lang="en-US" dirty="0"/>
          </a:p>
        </p:txBody>
      </p:sp>
      <p:sp>
        <p:nvSpPr>
          <p:cNvPr id="6" name="Footer Placeholder 5"/>
          <p:cNvSpPr>
            <a:spLocks noGrp="1"/>
          </p:cNvSpPr>
          <p:nvPr>
            <p:ph type="ftr" sz="quarter" idx="12"/>
          </p:nvPr>
        </p:nvSpPr>
        <p:spPr/>
        <p:txBody>
          <a:bodyPr/>
          <a:lstStyle/>
          <a:p>
            <a:r>
              <a:rPr lang="en-US" dirty="0" smtClean="0"/>
              <a:t>Health Insurance Marketplace 101</a:t>
            </a:r>
            <a:endParaRPr lang="en-US" dirty="0"/>
          </a:p>
        </p:txBody>
      </p:sp>
    </p:spTree>
    <p:extLst>
      <p:ext uri="{BB962C8B-B14F-4D97-AF65-F5344CB8AC3E}">
        <p14:creationId xmlns:p14="http://schemas.microsoft.com/office/powerpoint/2010/main" val="26188663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Health Care Law provides for the establishment of an Essential Health Benefit (EHB) package that includes coverage of EHBs (as defined by the Secretary of the Department of Health and Human Services (the Secretary)). The law directs that EHBs be equal in scope to the benefits covered by a typical employer plan and cover at least the following 10 general categories:</a:t>
            </a:r>
          </a:p>
          <a:p>
            <a:pPr marL="226502" indent="-226502">
              <a:buFont typeface="+mj-lt"/>
              <a:buAutoNum type="arabicPeriod"/>
            </a:pPr>
            <a:r>
              <a:rPr lang="en-US" dirty="0"/>
              <a:t>Ambulatory patient services</a:t>
            </a:r>
          </a:p>
          <a:p>
            <a:pPr marL="226502" indent="-226502">
              <a:buFont typeface="+mj-lt"/>
              <a:buAutoNum type="arabicPeriod"/>
            </a:pPr>
            <a:r>
              <a:rPr lang="en-US" dirty="0"/>
              <a:t>Emergency services</a:t>
            </a:r>
          </a:p>
          <a:p>
            <a:pPr marL="226502" indent="-226502">
              <a:buFont typeface="+mj-lt"/>
              <a:buAutoNum type="arabicPeriod"/>
            </a:pPr>
            <a:r>
              <a:rPr lang="en-US" dirty="0"/>
              <a:t>Hospitalization</a:t>
            </a:r>
          </a:p>
          <a:p>
            <a:pPr marL="226502" indent="-226502">
              <a:buFont typeface="+mj-lt"/>
              <a:buAutoNum type="arabicPeriod"/>
            </a:pPr>
            <a:r>
              <a:rPr lang="en-US" dirty="0"/>
              <a:t>Maternity and newborn care</a:t>
            </a:r>
          </a:p>
          <a:p>
            <a:pPr marL="226502" indent="-226502">
              <a:buFont typeface="+mj-lt"/>
              <a:buAutoNum type="arabicPeriod"/>
            </a:pPr>
            <a:r>
              <a:rPr lang="en-US" dirty="0"/>
              <a:t>Mental health and substance use disorder services, including behavioral health treatment</a:t>
            </a:r>
          </a:p>
          <a:p>
            <a:pPr marL="226502" indent="-226502">
              <a:buFont typeface="+mj-lt"/>
              <a:buAutoNum type="arabicPeriod" startAt="6"/>
            </a:pPr>
            <a:r>
              <a:rPr lang="en-US" dirty="0"/>
              <a:t>Prescription drugs</a:t>
            </a:r>
          </a:p>
          <a:p>
            <a:pPr marL="226502" indent="-226502">
              <a:buFont typeface="+mj-lt"/>
              <a:buAutoNum type="arabicPeriod" startAt="6"/>
            </a:pPr>
            <a:r>
              <a:rPr lang="en-US" dirty="0"/>
              <a:t>Rehabilitative and habilitative services and devices</a:t>
            </a:r>
          </a:p>
          <a:p>
            <a:pPr marL="226502" indent="-226502">
              <a:buFont typeface="+mj-lt"/>
              <a:buAutoNum type="arabicPeriod" startAt="6"/>
            </a:pPr>
            <a:r>
              <a:rPr lang="en-US" dirty="0"/>
              <a:t>Laboratory services</a:t>
            </a:r>
          </a:p>
          <a:p>
            <a:pPr marL="226502" indent="-226502">
              <a:buFont typeface="+mj-lt"/>
              <a:buAutoNum type="arabicPeriod" startAt="6"/>
            </a:pPr>
            <a:r>
              <a:rPr lang="en-US" dirty="0"/>
              <a:t>Preventive and wellness services and chronic disease management</a:t>
            </a:r>
          </a:p>
          <a:p>
            <a:pPr marL="226502" indent="-226502">
              <a:buFont typeface="+mj-lt"/>
              <a:buAutoNum type="arabicPeriod" startAt="6"/>
            </a:pPr>
            <a:r>
              <a:rPr lang="en-US" dirty="0"/>
              <a:t>Pediatric services, including oral and vision </a:t>
            </a:r>
            <a:r>
              <a:rPr lang="en-US" dirty="0" smtClean="0"/>
              <a:t>care </a:t>
            </a:r>
            <a:endParaRPr lang="en-US" dirty="0"/>
          </a:p>
          <a:p>
            <a:pPr marL="226502" indent="-226502"/>
            <a:endParaRPr lang="en-US" dirty="0"/>
          </a:p>
          <a:p>
            <a:pPr marL="226502" indent="-226502"/>
            <a:r>
              <a:rPr lang="en-US" dirty="0" smtClean="0"/>
              <a:t>So</a:t>
            </a:r>
            <a:r>
              <a:rPr lang="en-US" baseline="0" dirty="0" smtClean="0"/>
              <a:t> every plan will cover the essential services we need to get or stay healthy.</a:t>
            </a:r>
            <a:endParaRPr lang="en-US" dirty="0"/>
          </a:p>
          <a:p>
            <a:endParaRPr lang="en-US" dirty="0"/>
          </a:p>
        </p:txBody>
      </p:sp>
      <p:sp>
        <p:nvSpPr>
          <p:cNvPr id="4" name="Slide Number Placeholder 3"/>
          <p:cNvSpPr>
            <a:spLocks noGrp="1"/>
          </p:cNvSpPr>
          <p:nvPr>
            <p:ph type="sldNum" sz="quarter" idx="10"/>
          </p:nvPr>
        </p:nvSpPr>
        <p:spPr/>
        <p:txBody>
          <a:bodyPr/>
          <a:lstStyle/>
          <a:p>
            <a:fld id="{E383EAA7-1125-4C4D-9850-00C37E7661D5}" type="slidenum">
              <a:rPr lang="en-US" smtClean="0"/>
              <a:pPr/>
              <a:t>9</a:t>
            </a:fld>
            <a:endParaRPr lang="en-US" dirty="0"/>
          </a:p>
        </p:txBody>
      </p:sp>
      <p:sp>
        <p:nvSpPr>
          <p:cNvPr id="5" name="Date Placeholder 4"/>
          <p:cNvSpPr>
            <a:spLocks noGrp="1"/>
          </p:cNvSpPr>
          <p:nvPr>
            <p:ph type="dt" idx="11"/>
          </p:nvPr>
        </p:nvSpPr>
        <p:spPr/>
        <p:txBody>
          <a:bodyPr/>
          <a:lstStyle/>
          <a:p>
            <a:r>
              <a:rPr lang="en-US" dirty="0" smtClean="0"/>
              <a:t>05/15/2013</a:t>
            </a:r>
            <a:endParaRPr lang="en-US" dirty="0"/>
          </a:p>
        </p:txBody>
      </p:sp>
      <p:sp>
        <p:nvSpPr>
          <p:cNvPr id="6" name="Footer Placeholder 5"/>
          <p:cNvSpPr>
            <a:spLocks noGrp="1"/>
          </p:cNvSpPr>
          <p:nvPr>
            <p:ph type="ftr" sz="quarter" idx="12"/>
          </p:nvPr>
        </p:nvSpPr>
        <p:spPr/>
        <p:txBody>
          <a:bodyPr/>
          <a:lstStyle/>
          <a:p>
            <a:r>
              <a:rPr lang="en-US" dirty="0" smtClean="0"/>
              <a:t>Health Insurance Marketplace 101</a:t>
            </a:r>
            <a:endParaRPr lang="en-US" dirty="0"/>
          </a:p>
        </p:txBody>
      </p:sp>
    </p:spTree>
    <p:extLst>
      <p:ext uri="{BB962C8B-B14F-4D97-AF65-F5344CB8AC3E}">
        <p14:creationId xmlns:p14="http://schemas.microsoft.com/office/powerpoint/2010/main" val="7619464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mailto:%20nmtp@cms.hhs.gov" TargetMode="External"/><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4.emf"/><Relationship Id="rId4" Type="http://schemas.openxmlformats.org/officeDocument/2006/relationships/hyperlink" Target="http://www.cms.gov/NationalMedicareTrainingProgram"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038600" y="1295400"/>
            <a:ext cx="4419600" cy="1524000"/>
          </a:xfrm>
        </p:spPr>
        <p:txBody>
          <a:bodyPr anchor="t"/>
          <a:lstStyle>
            <a:lvl1pPr algn="l">
              <a:defRPr>
                <a:solidFill>
                  <a:schemeClr val="tx1"/>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2540328076"/>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6_CMS title1">
    <p:bg>
      <p:bgPr>
        <a:solidFill>
          <a:schemeClr val="bg1"/>
        </a:solidFill>
        <a:effectLst/>
      </p:bgPr>
    </p:bg>
    <p:spTree>
      <p:nvGrpSpPr>
        <p:cNvPr id="1" name=""/>
        <p:cNvGrpSpPr/>
        <p:nvPr/>
      </p:nvGrpSpPr>
      <p:grpSpPr>
        <a:xfrm>
          <a:off x="0" y="0"/>
          <a:ext cx="0" cy="0"/>
          <a:chOff x="0" y="0"/>
          <a:chExt cx="0" cy="0"/>
        </a:xfrm>
      </p:grpSpPr>
      <p:pic>
        <p:nvPicPr>
          <p:cNvPr id="7" name="Picture 3" descr="A multi-cultural family standing against a white background. The family has two children, a mom and a dad."/>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463038" y="2286000"/>
            <a:ext cx="3661776" cy="4576042"/>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381000" y="3048000"/>
            <a:ext cx="48768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381000" y="4267200"/>
            <a:ext cx="48768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841249407"/>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1_CMS title1">
    <p:bg>
      <p:bgPr>
        <a:solidFill>
          <a:schemeClr val="bg1"/>
        </a:solidFill>
        <a:effectLst/>
      </p:bgPr>
    </p:bg>
    <p:spTree>
      <p:nvGrpSpPr>
        <p:cNvPr id="1" name=""/>
        <p:cNvGrpSpPr/>
        <p:nvPr/>
      </p:nvGrpSpPr>
      <p:grpSpPr>
        <a:xfrm>
          <a:off x="0" y="0"/>
          <a:ext cx="0" cy="0"/>
          <a:chOff x="0" y="0"/>
          <a:chExt cx="0" cy="0"/>
        </a:xfrm>
      </p:grpSpPr>
      <p:pic>
        <p:nvPicPr>
          <p:cNvPr id="7"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3254" t="2107" r="1627"/>
          <a:stretch/>
        </p:blipFill>
        <p:spPr bwMode="auto">
          <a:xfrm>
            <a:off x="0" y="2438400"/>
            <a:ext cx="5453099"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Date</a:t>
            </a:r>
            <a:endParaRPr lang="en-US" sz="2800" b="0" i="1" dirty="0" smtClean="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p:cNvPicPr>
            <a:picLocks noChangeAspect="1"/>
          </p:cNvPicPr>
          <p:nvPr userDrawn="1"/>
        </p:nvPicPr>
        <p:blipFill>
          <a:blip r:embed="rId3" cstate="print"/>
          <a:stretch>
            <a:fillRect/>
          </a:stretch>
        </p:blipFill>
        <p:spPr>
          <a:xfrm>
            <a:off x="76200" y="152400"/>
            <a:ext cx="3293557" cy="1219200"/>
          </a:xfrm>
          <a:prstGeom prst="rect">
            <a:avLst/>
          </a:prstGeom>
        </p:spPr>
      </p:pic>
    </p:spTree>
    <p:extLst>
      <p:ext uri="{BB962C8B-B14F-4D97-AF65-F5344CB8AC3E}">
        <p14:creationId xmlns:p14="http://schemas.microsoft.com/office/powerpoint/2010/main" val="3341403500"/>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p:cNvPicPr>
            <a:picLocks noChangeArrowheads="1"/>
          </p:cNvPicPr>
          <p:nvPr/>
        </p:nvPicPr>
        <p:blipFill>
          <a:blip r:embed="rId2" cstate="print">
            <a:extLst>
              <a:ext uri="{28A0092B-C50C-407E-A947-70E740481C1C}">
                <a14:useLocalDpi xmlns:a14="http://schemas.microsoft.com/office/drawing/2010/main" val="0"/>
              </a:ext>
            </a:extLst>
          </a:blip>
          <a:srcRect l="6001" t="-2543" b="2543"/>
          <a:stretch>
            <a:fillRect/>
          </a:stretch>
        </p:blipFill>
        <p:spPr bwMode="auto">
          <a:xfrm>
            <a:off x="-42630" y="2362200"/>
            <a:ext cx="5300430" cy="44958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Date</a:t>
            </a:r>
            <a:endParaRPr lang="en-US" sz="2800" b="0" i="1" dirty="0" smtClean="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3" cstate="print"/>
          <a:stretch>
            <a:fillRect/>
          </a:stretch>
        </p:blipFill>
        <p:spPr>
          <a:xfrm>
            <a:off x="76200" y="152400"/>
            <a:ext cx="3293557" cy="1219200"/>
          </a:xfrm>
          <a:prstGeom prst="rect">
            <a:avLst/>
          </a:prstGeom>
        </p:spPr>
      </p:pic>
    </p:spTree>
    <p:extLst>
      <p:ext uri="{BB962C8B-B14F-4D97-AF65-F5344CB8AC3E}">
        <p14:creationId xmlns:p14="http://schemas.microsoft.com/office/powerpoint/2010/main" val="314133096"/>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_CMS title1">
    <p:bg>
      <p:bgPr>
        <a:solidFill>
          <a:schemeClr val="bg1"/>
        </a:solidFill>
        <a:effectLst/>
      </p:bgPr>
    </p:bg>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2" y="2668067"/>
            <a:ext cx="5867401" cy="421149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Date</a:t>
            </a:r>
            <a:endParaRPr lang="en-US" sz="2800" b="0" i="1" dirty="0" smtClean="0">
              <a:solidFill>
                <a:srgbClr val="084A9C"/>
              </a:solidFill>
            </a:endParaRPr>
          </a:p>
        </p:txBody>
      </p:sp>
      <p:pic>
        <p:nvPicPr>
          <p:cNvPr id="10"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2" y="2668067"/>
            <a:ext cx="5867401" cy="4211490"/>
          </a:xfrm>
          <a:prstGeom prst="rect">
            <a:avLst/>
          </a:prstGeom>
          <a:noFill/>
          <a:ln w="9525">
            <a:noFill/>
            <a:miter lim="800000"/>
            <a:headEnd/>
            <a:tailEnd/>
          </a:ln>
          <a:effectLst/>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6" name="Picture 15"/>
          <p:cNvPicPr>
            <a:picLocks noChangeAspect="1"/>
          </p:cNvPicPr>
          <p:nvPr userDrawn="1"/>
        </p:nvPicPr>
        <p:blipFill>
          <a:blip r:embed="rId3" cstate="print"/>
          <a:stretch>
            <a:fillRect/>
          </a:stretch>
        </p:blipFill>
        <p:spPr>
          <a:xfrm>
            <a:off x="76200" y="152400"/>
            <a:ext cx="3293557" cy="1219200"/>
          </a:xfrm>
          <a:prstGeom prst="rect">
            <a:avLst/>
          </a:prstGeom>
        </p:spPr>
      </p:pic>
    </p:spTree>
    <p:extLst>
      <p:ext uri="{BB962C8B-B14F-4D97-AF65-F5344CB8AC3E}">
        <p14:creationId xmlns:p14="http://schemas.microsoft.com/office/powerpoint/2010/main" val="2705974195"/>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6" name="Picture 5" descr="srsplayingcardlores.jpg"/>
          <p:cNvPicPr>
            <a:picLocks/>
          </p:cNvPicPr>
          <p:nvPr/>
        </p:nvPicPr>
        <p:blipFill>
          <a:blip r:embed="rId2" cstate="print">
            <a:extLst>
              <a:ext uri="{28A0092B-C50C-407E-A947-70E740481C1C}">
                <a14:useLocalDpi xmlns:a14="http://schemas.microsoft.com/office/drawing/2010/main" val="0"/>
              </a:ext>
            </a:extLst>
          </a:blip>
          <a:srcRect r="3731"/>
          <a:stretch>
            <a:fillRect/>
          </a:stretch>
        </p:blipFill>
        <p:spPr>
          <a:xfrm>
            <a:off x="-53301" y="2514600"/>
            <a:ext cx="5406353" cy="4343400"/>
          </a:xfrm>
          <a:prstGeom prst="rect">
            <a:avLst/>
          </a:prstGeom>
        </p:spPr>
      </p:pic>
      <p:sp>
        <p:nvSpPr>
          <p:cNvPr id="7" name="Title 8"/>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10"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11"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Date</a:t>
            </a:r>
            <a:endParaRPr lang="en-US" sz="2800" b="0" i="1" dirty="0" smtClean="0">
              <a:solidFill>
                <a:srgbClr val="084A9C"/>
              </a:solidFill>
            </a:endParaRPr>
          </a:p>
        </p:txBody>
      </p:sp>
      <p:pic>
        <p:nvPicPr>
          <p:cNvPr id="9" name="Picture 8"/>
          <p:cNvPicPr>
            <a:picLocks noChangeAspect="1"/>
          </p:cNvPicPr>
          <p:nvPr userDrawn="1"/>
        </p:nvPicPr>
        <p:blipFill>
          <a:blip r:embed="rId3" cstate="print"/>
          <a:stretch>
            <a:fillRect/>
          </a:stretch>
        </p:blipFill>
        <p:spPr>
          <a:xfrm>
            <a:off x="76200" y="152400"/>
            <a:ext cx="3293557" cy="1219200"/>
          </a:xfrm>
          <a:prstGeom prst="rect">
            <a:avLst/>
          </a:prstGeom>
        </p:spPr>
      </p:pic>
    </p:spTree>
    <p:extLst>
      <p:ext uri="{BB962C8B-B14F-4D97-AF65-F5344CB8AC3E}">
        <p14:creationId xmlns:p14="http://schemas.microsoft.com/office/powerpoint/2010/main" val="2736134014"/>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CMS title2">
    <p:bg>
      <p:bgPr>
        <a:solidFill>
          <a:schemeClr val="bg1"/>
        </a:solidFill>
        <a:effectLst/>
      </p:bgPr>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2438400"/>
            <a:ext cx="4639734"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7" name="Text Placeholder 2"/>
          <p:cNvSpPr>
            <a:spLocks noGrp="1"/>
          </p:cNvSpPr>
          <p:nvPr>
            <p:ph type="body" sz="quarter" idx="10" hasCustomPrompt="1"/>
          </p:nvPr>
        </p:nvSpPr>
        <p:spPr>
          <a:xfrm>
            <a:off x="49530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4953000" y="4191000"/>
            <a:ext cx="32766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Date</a:t>
            </a:r>
            <a:endParaRPr lang="en-US" sz="2800" b="0" i="1" dirty="0" smtClean="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p:cNvPicPr>
            <a:picLocks noChangeAspect="1"/>
          </p:cNvPicPr>
          <p:nvPr userDrawn="1"/>
        </p:nvPicPr>
        <p:blipFill>
          <a:blip r:embed="rId3" cstate="print"/>
          <a:stretch>
            <a:fillRect/>
          </a:stretch>
        </p:blipFill>
        <p:spPr>
          <a:xfrm>
            <a:off x="76200" y="152400"/>
            <a:ext cx="3293557" cy="1219200"/>
          </a:xfrm>
          <a:prstGeom prst="rect">
            <a:avLst/>
          </a:prstGeom>
        </p:spPr>
      </p:pic>
    </p:spTree>
    <p:extLst>
      <p:ext uri="{BB962C8B-B14F-4D97-AF65-F5344CB8AC3E}">
        <p14:creationId xmlns:p14="http://schemas.microsoft.com/office/powerpoint/2010/main" val="2303114832"/>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CMS title3">
    <p:bg>
      <p:bgPr>
        <a:solidFill>
          <a:schemeClr val="bg1"/>
        </a:solidFill>
        <a:effectLst/>
      </p:bgPr>
    </p:bg>
    <p:spTree>
      <p:nvGrpSpPr>
        <p:cNvPr id="1" name=""/>
        <p:cNvGrpSpPr/>
        <p:nvPr/>
      </p:nvGrpSpPr>
      <p:grpSpPr>
        <a:xfrm>
          <a:off x="0" y="0"/>
          <a:ext cx="0" cy="0"/>
          <a:chOff x="0" y="0"/>
          <a:chExt cx="0" cy="0"/>
        </a:xfrm>
      </p:grpSpPr>
      <p:pic>
        <p:nvPicPr>
          <p:cNvPr id="7" name="Picture 6" descr="tech.jpg"/>
          <p:cNvPicPr>
            <a:picLocks noChangeAspect="1"/>
          </p:cNvPicPr>
          <p:nvPr/>
        </p:nvPicPr>
        <p:blipFill rotWithShape="1">
          <a:blip r:embed="rId2" cstate="screen">
            <a:extLst>
              <a:ext uri="{28A0092B-C50C-407E-A947-70E740481C1C}">
                <a14:useLocalDpi xmlns:a14="http://schemas.microsoft.com/office/drawing/2010/main"/>
              </a:ext>
            </a:extLst>
          </a:blip>
          <a:srcRect l="-30564" t="-2980"/>
          <a:stretch/>
        </p:blipFill>
        <p:spPr>
          <a:xfrm>
            <a:off x="-1600200" y="2380065"/>
            <a:ext cx="6807107" cy="4477935"/>
          </a:xfrm>
          <a:prstGeom prst="rect">
            <a:avLst/>
          </a:prstGeom>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4102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5410200" y="4191000"/>
            <a:ext cx="32766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Date</a:t>
            </a:r>
            <a:endParaRPr lang="en-US" sz="2800" b="0" i="1" dirty="0" smtClean="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p:cNvPicPr>
            <a:picLocks noChangeAspect="1"/>
          </p:cNvPicPr>
          <p:nvPr userDrawn="1"/>
        </p:nvPicPr>
        <p:blipFill>
          <a:blip r:embed="rId3" cstate="print"/>
          <a:stretch>
            <a:fillRect/>
          </a:stretch>
        </p:blipFill>
        <p:spPr>
          <a:xfrm>
            <a:off x="76200" y="152400"/>
            <a:ext cx="3293557" cy="1219200"/>
          </a:xfrm>
          <a:prstGeom prst="rect">
            <a:avLst/>
          </a:prstGeom>
        </p:spPr>
      </p:pic>
    </p:spTree>
    <p:extLst>
      <p:ext uri="{BB962C8B-B14F-4D97-AF65-F5344CB8AC3E}">
        <p14:creationId xmlns:p14="http://schemas.microsoft.com/office/powerpoint/2010/main" val="345867393"/>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CMS title4">
    <p:bg>
      <p:bgPr>
        <a:solidFill>
          <a:schemeClr val="bg1"/>
        </a:soli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169" y="2963450"/>
            <a:ext cx="5614831" cy="3891090"/>
          </a:xfrm>
          <a:prstGeom prst="rect">
            <a:avLst/>
          </a:prstGeom>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169" y="2963450"/>
            <a:ext cx="5614831" cy="3891090"/>
          </a:xfrm>
          <a:prstGeom prst="rect">
            <a:avLst/>
          </a:prstGeom>
          <a:effectLst/>
        </p:spPr>
      </p:pic>
      <p:sp>
        <p:nvSpPr>
          <p:cNvPr id="14" name="Text Placeholder 2"/>
          <p:cNvSpPr>
            <a:spLocks noGrp="1"/>
          </p:cNvSpPr>
          <p:nvPr>
            <p:ph type="body" sz="quarter" idx="10" hasCustomPrompt="1"/>
          </p:nvPr>
        </p:nvSpPr>
        <p:spPr>
          <a:xfrm>
            <a:off x="55626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7" name="Text Placeholder 2"/>
          <p:cNvSpPr>
            <a:spLocks noGrp="1"/>
          </p:cNvSpPr>
          <p:nvPr>
            <p:ph type="body" sz="quarter" idx="11" hasCustomPrompt="1"/>
          </p:nvPr>
        </p:nvSpPr>
        <p:spPr>
          <a:xfrm>
            <a:off x="5562600" y="4191000"/>
            <a:ext cx="32766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Date</a:t>
            </a:r>
            <a:endParaRPr lang="en-US" sz="2800" b="0" i="1" dirty="0" smtClean="0">
              <a:solidFill>
                <a:srgbClr val="084A9C"/>
              </a:solidFill>
            </a:endParaRPr>
          </a:p>
        </p:txBody>
      </p:sp>
      <p:sp>
        <p:nvSpPr>
          <p:cNvPr id="10" name="TextBox 9"/>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6" name="Picture 15"/>
          <p:cNvPicPr>
            <a:picLocks noChangeAspect="1"/>
          </p:cNvPicPr>
          <p:nvPr userDrawn="1"/>
        </p:nvPicPr>
        <p:blipFill>
          <a:blip r:embed="rId3" cstate="print"/>
          <a:stretch>
            <a:fillRect/>
          </a:stretch>
        </p:blipFill>
        <p:spPr>
          <a:xfrm>
            <a:off x="76200" y="152400"/>
            <a:ext cx="3293557" cy="1219200"/>
          </a:xfrm>
          <a:prstGeom prst="rect">
            <a:avLst/>
          </a:prstGeom>
        </p:spPr>
      </p:pic>
    </p:spTree>
    <p:extLst>
      <p:ext uri="{BB962C8B-B14F-4D97-AF65-F5344CB8AC3E}">
        <p14:creationId xmlns:p14="http://schemas.microsoft.com/office/powerpoint/2010/main" val="2023155205"/>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CMS title5">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screen">
            <a:extLst>
              <a:ext uri="{28A0092B-C50C-407E-A947-70E740481C1C}">
                <a14:useLocalDpi xmlns:a14="http://schemas.microsoft.com/office/drawing/2010/main"/>
              </a:ext>
            </a:extLst>
          </a:blip>
          <a:srcRect l="-967" t="1177" r="13202" b="3456"/>
          <a:stretch/>
        </p:blipFill>
        <p:spPr>
          <a:xfrm>
            <a:off x="-76201" y="2286000"/>
            <a:ext cx="4871737" cy="4572000"/>
          </a:xfrm>
          <a:prstGeom prst="rect">
            <a:avLst/>
          </a:prstGeom>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8" name="Text Placeholder 2"/>
          <p:cNvSpPr>
            <a:spLocks noGrp="1"/>
          </p:cNvSpPr>
          <p:nvPr>
            <p:ph type="body" sz="quarter" idx="10" hasCustomPrompt="1"/>
          </p:nvPr>
        </p:nvSpPr>
        <p:spPr>
          <a:xfrm>
            <a:off x="55626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9" name="Text Placeholder 2"/>
          <p:cNvSpPr>
            <a:spLocks noGrp="1"/>
          </p:cNvSpPr>
          <p:nvPr>
            <p:ph type="body" sz="quarter" idx="11" hasCustomPrompt="1"/>
          </p:nvPr>
        </p:nvSpPr>
        <p:spPr>
          <a:xfrm>
            <a:off x="5562600" y="4191000"/>
            <a:ext cx="32766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Date</a:t>
            </a:r>
            <a:endParaRPr lang="en-US" sz="2800" b="0" i="1" dirty="0" smtClean="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p:cNvPicPr>
            <a:picLocks noChangeAspect="1"/>
          </p:cNvPicPr>
          <p:nvPr userDrawn="1"/>
        </p:nvPicPr>
        <p:blipFill>
          <a:blip r:embed="rId3" cstate="print"/>
          <a:stretch>
            <a:fillRect/>
          </a:stretch>
        </p:blipFill>
        <p:spPr>
          <a:xfrm>
            <a:off x="76200" y="152400"/>
            <a:ext cx="3293557" cy="1219200"/>
          </a:xfrm>
          <a:prstGeom prst="rect">
            <a:avLst/>
          </a:prstGeom>
        </p:spPr>
      </p:pic>
    </p:spTree>
    <p:extLst>
      <p:ext uri="{BB962C8B-B14F-4D97-AF65-F5344CB8AC3E}">
        <p14:creationId xmlns:p14="http://schemas.microsoft.com/office/powerpoint/2010/main" val="525618572"/>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7" name="Text Placeholder 2"/>
          <p:cNvSpPr>
            <a:spLocks noGrp="1"/>
          </p:cNvSpPr>
          <p:nvPr>
            <p:ph type="body" sz="quarter" idx="10" hasCustomPrompt="1"/>
          </p:nvPr>
        </p:nvSpPr>
        <p:spPr>
          <a:xfrm>
            <a:off x="49530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11" name="Text Placeholder 2"/>
          <p:cNvSpPr>
            <a:spLocks noGrp="1"/>
          </p:cNvSpPr>
          <p:nvPr>
            <p:ph type="body" sz="quarter" idx="11" hasCustomPrompt="1"/>
          </p:nvPr>
        </p:nvSpPr>
        <p:spPr>
          <a:xfrm>
            <a:off x="4953000" y="4191000"/>
            <a:ext cx="32766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Date</a:t>
            </a:r>
            <a:endParaRPr lang="en-US" sz="2800" b="0" i="1" dirty="0" smtClean="0">
              <a:solidFill>
                <a:srgbClr val="084A9C"/>
              </a:solidFill>
            </a:endParaRPr>
          </a:p>
        </p:txBody>
      </p:sp>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4" name="Picture 13"/>
          <p:cNvPicPr>
            <a:picLocks noChangeAspect="1"/>
          </p:cNvPicPr>
          <p:nvPr userDrawn="1"/>
        </p:nvPicPr>
        <p:blipFill>
          <a:blip r:embed="rId2" cstate="print"/>
          <a:stretch>
            <a:fillRect/>
          </a:stretch>
        </p:blipFill>
        <p:spPr>
          <a:xfrm>
            <a:off x="76200" y="152400"/>
            <a:ext cx="3293557" cy="1219200"/>
          </a:xfrm>
          <a:prstGeom prst="rect">
            <a:avLst/>
          </a:prstGeom>
        </p:spPr>
      </p:pic>
    </p:spTree>
    <p:extLst>
      <p:ext uri="{BB962C8B-B14F-4D97-AF65-F5344CB8AC3E}">
        <p14:creationId xmlns:p14="http://schemas.microsoft.com/office/powerpoint/2010/main" val="3440194035"/>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lvl1pPr>
              <a:defRPr baseline="0"/>
            </a:lvl1pPr>
          </a:lstStyle>
          <a:p>
            <a:r>
              <a:rPr lang="en-US" smtClean="0"/>
              <a:t>Click to edit Master title style</a:t>
            </a:r>
            <a:endParaRPr lang="en-US" dirty="0"/>
          </a:p>
        </p:txBody>
      </p:sp>
      <p:sp>
        <p:nvSpPr>
          <p:cNvPr id="3" name="Content Placeholder 2"/>
          <p:cNvSpPr>
            <a:spLocks noGrp="1"/>
          </p:cNvSpPr>
          <p:nvPr>
            <p:ph idx="1"/>
          </p:nvPr>
        </p:nvSpPr>
        <p:spPr>
          <a:xfrm>
            <a:off x="457200" y="1371600"/>
            <a:ext cx="8229600" cy="4754563"/>
          </a:xfrm>
        </p:spPr>
        <p:txBody>
          <a:bodyPr/>
          <a:lstStyle>
            <a:lvl1pPr>
              <a:spcBef>
                <a:spcPts val="600"/>
              </a:spcBef>
              <a:defRPr sz="3200"/>
            </a:lvl1pPr>
            <a:lvl2pPr>
              <a:spcBef>
                <a:spcPts val="600"/>
              </a:spcBef>
              <a:defRPr sz="2800"/>
            </a:lvl2pPr>
            <a:lvl3pPr>
              <a:spcBef>
                <a:spcPts val="600"/>
              </a:spcBef>
              <a:defRPr sz="2800"/>
            </a:lvl3pPr>
            <a:lvl4pPr>
              <a:spcBef>
                <a:spcPts val="600"/>
              </a:spcBef>
              <a:defRPr sz="2800"/>
            </a:lvl4pPr>
            <a:lvl5pPr>
              <a:spcBef>
                <a:spcPts val="600"/>
              </a:spcBef>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fld id="{656C9915-E69A-4622-84F1-218EFB8A83FB}" type="datetime1">
              <a:rPr lang="en-US" smtClean="0"/>
              <a:pPr/>
              <a:t>11/21/2013</a:t>
            </a:fld>
            <a:endParaRPr lang="en-US" dirty="0"/>
          </a:p>
        </p:txBody>
      </p:sp>
      <p:sp>
        <p:nvSpPr>
          <p:cNvPr id="5" name="Footer Placeholder 4"/>
          <p:cNvSpPr>
            <a:spLocks noGrp="1"/>
          </p:cNvSpPr>
          <p:nvPr>
            <p:ph type="ftr" sz="quarter" idx="11"/>
          </p:nvPr>
        </p:nvSpPr>
        <p:spPr/>
        <p:txBody>
          <a:bodyPr/>
          <a:lstStyle>
            <a:lvl1pPr>
              <a:defRPr/>
            </a:lvl1pPr>
          </a:lstStyle>
          <a:p>
            <a:r>
              <a:rPr lang="en-US" smtClean="0"/>
              <a:t>The Health Insurance Marketplace 101 </a:t>
            </a:r>
            <a:endParaRPr lang="en-US" dirty="0"/>
          </a:p>
        </p:txBody>
      </p:sp>
      <p:sp>
        <p:nvSpPr>
          <p:cNvPr id="6" name="Slide Number Placeholder 5"/>
          <p:cNvSpPr>
            <a:spLocks noGrp="1"/>
          </p:cNvSpPr>
          <p:nvPr>
            <p:ph type="sldNum" sz="quarter" idx="12"/>
          </p:nvPr>
        </p:nvSpPr>
        <p:spPr/>
        <p:txBody>
          <a:bodyPr/>
          <a:lstStyle>
            <a:lvl1pPr>
              <a:defRPr/>
            </a:lvl1pPr>
          </a:lstStyle>
          <a:p>
            <a:fld id="{1C46BBB4-4880-424C-B72C-F05E7E85480B}" type="slidenum">
              <a:rPr lang="en-US" smtClean="0"/>
              <a:pPr/>
              <a:t>‹#›</a:t>
            </a:fld>
            <a:endParaRPr lang="en-US" dirty="0"/>
          </a:p>
        </p:txBody>
      </p:sp>
    </p:spTree>
    <p:extLst>
      <p:ext uri="{BB962C8B-B14F-4D97-AF65-F5344CB8AC3E}">
        <p14:creationId xmlns:p14="http://schemas.microsoft.com/office/powerpoint/2010/main" val="1834474095"/>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MS content2">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417638"/>
          </a:xfrm>
          <a:prstGeom prst="rect">
            <a:avLst/>
          </a:prstGeom>
          <a:solidFill>
            <a:srgbClr val="084A9C"/>
          </a:solidFill>
          <a:effectLst>
            <a:outerShdw dist="76200" dir="5640000" algn="tl" rotWithShape="0">
              <a:srgbClr val="FFD004"/>
            </a:outerShdw>
          </a:effectLst>
        </p:spPr>
        <p:txBody>
          <a:bodyPr/>
          <a:lstStyle>
            <a:lvl1pPr>
              <a:defRPr>
                <a:solidFill>
                  <a:schemeClr val="bg1"/>
                </a:solidFill>
              </a:defRPr>
            </a:lvl1pPr>
          </a:lstStyle>
          <a:p>
            <a:r>
              <a:rPr lang="en-US" smtClean="0"/>
              <a:t>Click to edit Master title style</a:t>
            </a:r>
            <a:endParaRPr lang="en-US" dirty="0"/>
          </a:p>
        </p:txBody>
      </p:sp>
      <p:sp>
        <p:nvSpPr>
          <p:cNvPr id="6" name="Content Placeholder 2"/>
          <p:cNvSpPr>
            <a:spLocks noGrp="1"/>
          </p:cNvSpPr>
          <p:nvPr>
            <p:ph idx="1"/>
          </p:nvPr>
        </p:nvSpPr>
        <p:spPr>
          <a:xfrm>
            <a:off x="457200" y="1828800"/>
            <a:ext cx="8229600" cy="4297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68526652"/>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dirty="0"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74F753-8552-455C-8448-6D0F6775D7EA}" type="datetime1">
              <a:rPr lang="en-US" smtClean="0"/>
              <a:pPr/>
              <a:t>11/21/2013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The Health Insurance Marketplace 101 </a:t>
            </a:r>
            <a:endParaRPr lang="en-US" dirty="0"/>
          </a:p>
        </p:txBody>
      </p:sp>
      <p:sp>
        <p:nvSpPr>
          <p:cNvPr id="8" name="Slide Number Placeholder 5"/>
          <p:cNvSpPr>
            <a:spLocks noGrp="1"/>
          </p:cNvSpPr>
          <p:nvPr>
            <p:ph type="sldNum" sz="quarter" idx="12"/>
          </p:nvPr>
        </p:nvSpPr>
        <p:spPr>
          <a:xfrm>
            <a:off x="6553200" y="6356350"/>
            <a:ext cx="2133600" cy="365125"/>
          </a:xfrm>
        </p:spPr>
        <p:txBody>
          <a:bodyPr/>
          <a:lstStyle/>
          <a:p>
            <a:fld id="{4C7DC1E6-81B2-456F-AAD5-518541D82B07}" type="slidenum">
              <a:rPr lang="en-US" smtClean="0"/>
              <a:pPr/>
              <a:t>‹#›</a:t>
            </a:fld>
            <a:endParaRPr lang="en-US" dirty="0"/>
          </a:p>
        </p:txBody>
      </p:sp>
    </p:spTree>
    <p:extLst>
      <p:ext uri="{BB962C8B-B14F-4D97-AF65-F5344CB8AC3E}">
        <p14:creationId xmlns:p14="http://schemas.microsoft.com/office/powerpoint/2010/main" val="1150543031"/>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9" name="Content Placeholder 2"/>
          <p:cNvSpPr>
            <a:spLocks noGrp="1"/>
          </p:cNvSpPr>
          <p:nvPr>
            <p:ph idx="1"/>
          </p:nvPr>
        </p:nvSpPr>
        <p:spPr>
          <a:xfrm>
            <a:off x="457200" y="1600200"/>
            <a:ext cx="8229600" cy="4525963"/>
          </a:xfrm>
        </p:spPr>
        <p:txBody>
          <a:bodyPr/>
          <a:lstStyle>
            <a:lvl1pPr>
              <a:spcBef>
                <a:spcPts val="500"/>
              </a:spcBef>
              <a:defRPr/>
            </a:lvl1pPr>
            <a:lvl2pPr>
              <a:spcBef>
                <a:spcPts val="500"/>
              </a:spcBef>
              <a:defRPr/>
            </a:lvl2pPr>
            <a:lvl3pPr>
              <a:spcBef>
                <a:spcPts val="500"/>
              </a:spcBef>
              <a:defRPr/>
            </a:lvl3pPr>
            <a:lvl4pPr>
              <a:spcBef>
                <a:spcPts val="500"/>
              </a:spcBef>
              <a:defRPr/>
            </a:lvl4pPr>
            <a:lvl5pPr>
              <a:spcBef>
                <a:spcPts val="5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Title Placeholder 1"/>
          <p:cNvSpPr>
            <a:spLocks noGrp="1"/>
          </p:cNvSpPr>
          <p:nvPr>
            <p:ph type="title"/>
          </p:nvPr>
        </p:nvSpPr>
        <p:spPr>
          <a:xfrm>
            <a:off x="457200" y="76200"/>
            <a:ext cx="8229600" cy="1096962"/>
          </a:xfrm>
          <a:prstGeom prst="rect">
            <a:avLst/>
          </a:prstGeom>
        </p:spPr>
        <p:txBody>
          <a:bodyPr rtlCol="0">
            <a:normAutofit/>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dirty="0">
                <a:solidFill>
                  <a:schemeClr val="tx1"/>
                </a:solidFill>
              </a:defRPr>
            </a:lvl1pPr>
          </a:lstStyle>
          <a:p>
            <a:fld id="{F59E6CD6-8345-494D-A372-F137326D2549}" type="datetime1">
              <a:rPr lang="en-US" smtClean="0"/>
              <a:pPr/>
              <a:t>11/21/2013</a:t>
            </a:fld>
            <a:endParaRPr lang="en-US" dirty="0"/>
          </a:p>
        </p:txBody>
      </p:sp>
      <p:sp>
        <p:nvSpPr>
          <p:cNvPr id="5" name="Footer Placeholder 4"/>
          <p:cNvSpPr>
            <a:spLocks noGrp="1"/>
          </p:cNvSpPr>
          <p:nvPr>
            <p:ph type="ftr" sz="quarter" idx="11"/>
          </p:nvPr>
        </p:nvSpPr>
        <p:spPr/>
        <p:txBody>
          <a:bodyPr/>
          <a:lstStyle>
            <a:lvl1pPr>
              <a:defRPr dirty="0">
                <a:solidFill>
                  <a:schemeClr val="tx1"/>
                </a:solidFill>
              </a:defRPr>
            </a:lvl1pPr>
          </a:lstStyle>
          <a:p>
            <a:r>
              <a:rPr lang="en-US" smtClean="0"/>
              <a:t>The Health Insurance Marketplace 101 </a:t>
            </a:r>
            <a:endParaRPr lang="en-US" dirty="0"/>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1C46BBB4-4880-424C-B72C-F05E7E85480B}" type="slidenum">
              <a:rPr lang="en-US" smtClean="0"/>
              <a:pPr/>
              <a:t>‹#›</a:t>
            </a:fld>
            <a:endParaRPr lang="en-US" dirty="0"/>
          </a:p>
        </p:txBody>
      </p:sp>
    </p:spTree>
    <p:extLst>
      <p:ext uri="{BB962C8B-B14F-4D97-AF65-F5344CB8AC3E}">
        <p14:creationId xmlns:p14="http://schemas.microsoft.com/office/powerpoint/2010/main" val="2663992550"/>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Title 1"/>
          <p:cNvSpPr>
            <a:spLocks noGrp="1"/>
          </p:cNvSpPr>
          <p:nvPr>
            <p:ph type="title"/>
          </p:nvPr>
        </p:nvSpPr>
        <p:spPr>
          <a:xfrm>
            <a:off x="457200" y="274638"/>
            <a:ext cx="8229600" cy="1143000"/>
          </a:xfrm>
        </p:spPr>
        <p:txBody>
          <a:bodyPr>
            <a:normAutofit/>
          </a:bodyPr>
          <a:lstStyle>
            <a:lvl1pPr>
              <a:defRPr sz="3600" b="1">
                <a:solidFill>
                  <a:schemeClr val="bg1"/>
                </a:solidFill>
              </a:defRPr>
            </a:lvl1pPr>
          </a:lstStyle>
          <a:p>
            <a:r>
              <a:rPr lang="en-US" smtClean="0"/>
              <a:t>Click to edit Master title style</a:t>
            </a:r>
            <a:endParaRPr lang="en-US" dirty="0"/>
          </a:p>
        </p:txBody>
      </p:sp>
      <p:sp>
        <p:nvSpPr>
          <p:cNvPr id="9" name="Content Placeholder 2"/>
          <p:cNvSpPr>
            <a:spLocks noGrp="1"/>
          </p:cNvSpPr>
          <p:nvPr>
            <p:ph idx="1"/>
          </p:nvPr>
        </p:nvSpPr>
        <p:spPr>
          <a:xfrm>
            <a:off x="457200" y="1600200"/>
            <a:ext cx="8229600" cy="4525963"/>
          </a:xfrm>
        </p:spPr>
        <p:txBody>
          <a:bodyPr/>
          <a:lstStyle>
            <a:lvl1pPr>
              <a:spcBef>
                <a:spcPts val="500"/>
              </a:spcBef>
              <a:defRPr>
                <a:solidFill>
                  <a:schemeClr val="bg1"/>
                </a:solidFill>
              </a:defRPr>
            </a:lvl1pPr>
            <a:lvl2pPr>
              <a:spcBef>
                <a:spcPts val="500"/>
              </a:spcBef>
              <a:defRPr>
                <a:solidFill>
                  <a:schemeClr val="bg1"/>
                </a:solidFill>
              </a:defRPr>
            </a:lvl2pPr>
            <a:lvl3pPr>
              <a:spcBef>
                <a:spcPts val="500"/>
              </a:spcBef>
              <a:defRPr>
                <a:solidFill>
                  <a:schemeClr val="bg1"/>
                </a:solidFill>
              </a:defRPr>
            </a:lvl3pPr>
            <a:lvl4pPr>
              <a:spcBef>
                <a:spcPts val="500"/>
              </a:spcBef>
              <a:defRPr>
                <a:solidFill>
                  <a:schemeClr val="bg1"/>
                </a:solidFill>
              </a:defRPr>
            </a:lvl4pPr>
            <a:lvl5pPr>
              <a:spcBef>
                <a:spcPts val="500"/>
              </a:spcBef>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dirty="0">
                <a:solidFill>
                  <a:schemeClr val="bg1"/>
                </a:solidFill>
              </a:defRPr>
            </a:lvl1pPr>
          </a:lstStyle>
          <a:p>
            <a:fld id="{FDA93DDD-1558-4B12-B738-16A90ED52C23}" type="datetime1">
              <a:rPr lang="en-US" smtClean="0"/>
              <a:pPr/>
              <a:t>11/21/2013</a:t>
            </a:fld>
            <a:endParaRPr lang="en-US" dirty="0"/>
          </a:p>
        </p:txBody>
      </p:sp>
      <p:sp>
        <p:nvSpPr>
          <p:cNvPr id="6" name="Footer Placeholder 4"/>
          <p:cNvSpPr>
            <a:spLocks noGrp="1"/>
          </p:cNvSpPr>
          <p:nvPr>
            <p:ph type="ftr" sz="quarter" idx="11"/>
          </p:nvPr>
        </p:nvSpPr>
        <p:spPr/>
        <p:txBody>
          <a:bodyPr/>
          <a:lstStyle>
            <a:lvl1pPr>
              <a:defRPr dirty="0">
                <a:solidFill>
                  <a:schemeClr val="bg1"/>
                </a:solidFill>
              </a:defRPr>
            </a:lvl1pPr>
          </a:lstStyle>
          <a:p>
            <a:r>
              <a:rPr lang="en-US" smtClean="0"/>
              <a:t>The Health Insurance Marketplace 101 </a:t>
            </a:r>
            <a:endParaRPr lang="en-US" dirty="0"/>
          </a:p>
        </p:txBody>
      </p:sp>
      <p:sp>
        <p:nvSpPr>
          <p:cNvPr id="7" name="Slide Number Placeholder 5"/>
          <p:cNvSpPr>
            <a:spLocks noGrp="1"/>
          </p:cNvSpPr>
          <p:nvPr>
            <p:ph type="sldNum" sz="quarter" idx="12"/>
          </p:nvPr>
        </p:nvSpPr>
        <p:spPr/>
        <p:txBody>
          <a:bodyPr/>
          <a:lstStyle>
            <a:lvl1pPr>
              <a:defRPr>
                <a:solidFill>
                  <a:schemeClr val="bg1"/>
                </a:solidFill>
              </a:defRPr>
            </a:lvl1pPr>
          </a:lstStyle>
          <a:p>
            <a:fld id="{1C46BBB4-4880-424C-B72C-F05E7E85480B}" type="slidenum">
              <a:rPr lang="en-US" smtClean="0"/>
              <a:pPr/>
              <a:t>‹#›</a:t>
            </a:fld>
            <a:endParaRPr lang="en-US" dirty="0"/>
          </a:p>
        </p:txBody>
      </p:sp>
    </p:spTree>
    <p:extLst>
      <p:ext uri="{BB962C8B-B14F-4D97-AF65-F5344CB8AC3E}">
        <p14:creationId xmlns:p14="http://schemas.microsoft.com/office/powerpoint/2010/main" val="1374117257"/>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_Section Header">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Rectangle 4"/>
          <p:cNvSpPr>
            <a:spLocks noChangeArrowheads="1"/>
          </p:cNvSpPr>
          <p:nvPr/>
        </p:nvSpPr>
        <p:spPr bwMode="auto">
          <a:xfrm>
            <a:off x="762000" y="1371600"/>
            <a:ext cx="7696200" cy="4724400"/>
          </a:xfrm>
          <a:prstGeom prst="rect">
            <a:avLst/>
          </a:prstGeom>
          <a:noFill/>
          <a:ln w="9525">
            <a:noFill/>
            <a:miter lim="800000"/>
            <a:headEnd/>
            <a:tailEnd/>
          </a:ln>
        </p:spPr>
        <p:txBody>
          <a:bodyPr anchor="ctr"/>
          <a:lstStyle/>
          <a:p>
            <a:pPr algn="ctr" fontAlgn="auto">
              <a:spcBef>
                <a:spcPct val="20000"/>
              </a:spcBef>
              <a:spcAft>
                <a:spcPts val="0"/>
              </a:spcAft>
              <a:buFont typeface="Wingdings" pitchFamily="2" charset="2"/>
              <a:buNone/>
              <a:defRPr/>
            </a:pPr>
            <a:r>
              <a:rPr lang="en-US" sz="2700" dirty="0">
                <a:latin typeface="+mn-lt"/>
              </a:rPr>
              <a:t>This training module is provided by the</a:t>
            </a:r>
          </a:p>
          <a:p>
            <a:pPr algn="ctr" fontAlgn="auto">
              <a:spcBef>
                <a:spcPct val="20000"/>
              </a:spcBef>
              <a:spcAft>
                <a:spcPts val="0"/>
              </a:spcAft>
              <a:buFont typeface="Wingdings" pitchFamily="2" charset="2"/>
              <a:buNone/>
              <a:defRPr/>
            </a:pPr>
            <a:endParaRPr lang="en-US" sz="2700" dirty="0">
              <a:latin typeface="+mn-lt"/>
            </a:endParaRPr>
          </a:p>
          <a:p>
            <a:pPr algn="ctr" fontAlgn="auto">
              <a:spcBef>
                <a:spcPct val="20000"/>
              </a:spcBef>
              <a:spcAft>
                <a:spcPts val="0"/>
              </a:spcAft>
              <a:buFont typeface="Wingdings" pitchFamily="2" charset="2"/>
              <a:buNone/>
              <a:defRPr/>
            </a:pPr>
            <a:endParaRPr lang="en-US" sz="2700" dirty="0">
              <a:latin typeface="+mn-lt"/>
            </a:endParaRPr>
          </a:p>
          <a:p>
            <a:pPr algn="ctr" fontAlgn="auto">
              <a:spcBef>
                <a:spcPct val="20000"/>
              </a:spcBef>
              <a:spcAft>
                <a:spcPts val="0"/>
              </a:spcAft>
              <a:buFont typeface="Wingdings" pitchFamily="2" charset="2"/>
              <a:buNone/>
              <a:defRPr/>
            </a:pPr>
            <a:endParaRPr lang="en-US" sz="2700" dirty="0">
              <a:latin typeface="+mn-lt"/>
            </a:endParaRPr>
          </a:p>
          <a:p>
            <a:pPr algn="ctr" fontAlgn="auto">
              <a:spcBef>
                <a:spcPct val="20000"/>
              </a:spcBef>
              <a:spcAft>
                <a:spcPts val="0"/>
              </a:spcAft>
              <a:buFont typeface="Wingdings" pitchFamily="2" charset="2"/>
              <a:buNone/>
              <a:defRPr/>
            </a:pPr>
            <a:r>
              <a:rPr lang="en-US" sz="2700" dirty="0">
                <a:latin typeface="+mn-lt"/>
              </a:rPr>
              <a:t>For questions about training products, e-mail </a:t>
            </a:r>
            <a:r>
              <a:rPr lang="en-US" sz="2700" dirty="0">
                <a:latin typeface="+mn-lt"/>
                <a:hlinkClick r:id="rId3"/>
              </a:rPr>
              <a:t>NMTP@cms.hhs.gov</a:t>
            </a:r>
            <a:endParaRPr lang="en-US" sz="2700" b="1" dirty="0">
              <a:latin typeface="+mn-lt"/>
            </a:endParaRPr>
          </a:p>
          <a:p>
            <a:pPr algn="ctr" fontAlgn="auto">
              <a:spcBef>
                <a:spcPct val="20000"/>
              </a:spcBef>
              <a:spcAft>
                <a:spcPts val="0"/>
              </a:spcAft>
              <a:buFont typeface="Wingdings" pitchFamily="2" charset="2"/>
              <a:buNone/>
              <a:defRPr/>
            </a:pPr>
            <a:r>
              <a:rPr lang="en-US" sz="2700" dirty="0">
                <a:latin typeface="+mn-lt"/>
              </a:rPr>
              <a:t>To view all available NMTP materials </a:t>
            </a:r>
            <a:br>
              <a:rPr lang="en-US" sz="2700" dirty="0">
                <a:latin typeface="+mn-lt"/>
              </a:rPr>
            </a:br>
            <a:r>
              <a:rPr lang="en-US" sz="2700" dirty="0">
                <a:latin typeface="+mn-lt"/>
              </a:rPr>
              <a:t>or to subscribe to our listserv, visit </a:t>
            </a:r>
          </a:p>
          <a:p>
            <a:pPr algn="ctr" fontAlgn="auto">
              <a:spcBef>
                <a:spcPct val="20000"/>
              </a:spcBef>
              <a:spcAft>
                <a:spcPts val="0"/>
              </a:spcAft>
              <a:buFont typeface="Wingdings" pitchFamily="2" charset="2"/>
              <a:buNone/>
              <a:defRPr/>
            </a:pPr>
            <a:r>
              <a:rPr lang="en-US" sz="2400" dirty="0">
                <a:latin typeface="+mn-lt"/>
                <a:hlinkClick r:id="rId4"/>
              </a:rPr>
              <a:t>www.cms.gov/NationalMedicareTrainingProgram</a:t>
            </a:r>
            <a:endParaRPr lang="en-US" sz="2400" b="1" dirty="0">
              <a:latin typeface="+mn-lt"/>
            </a:endParaRPr>
          </a:p>
        </p:txBody>
      </p:sp>
      <p:pic>
        <p:nvPicPr>
          <p:cNvPr id="3" name="Picture 7" descr="NMTP Logo Black.eps"/>
          <p:cNvPicPr>
            <a:picLocks noChangeAspect="1"/>
          </p:cNvPicPr>
          <p:nvPr/>
        </p:nvPicPr>
        <p:blipFill>
          <a:blip r:embed="rId5" cstate="print"/>
          <a:srcRect/>
          <a:stretch>
            <a:fillRect/>
          </a:stretch>
        </p:blipFill>
        <p:spPr bwMode="auto">
          <a:xfrm>
            <a:off x="1905000" y="2343150"/>
            <a:ext cx="5562600" cy="933450"/>
          </a:xfrm>
          <a:prstGeom prst="rect">
            <a:avLst/>
          </a:prstGeom>
          <a:noFill/>
          <a:ln w="9525">
            <a:noFill/>
            <a:miter lim="800000"/>
            <a:headEnd/>
            <a:tailEnd/>
          </a:ln>
        </p:spPr>
      </p:pic>
    </p:spTree>
    <p:extLst>
      <p:ext uri="{BB962C8B-B14F-4D97-AF65-F5344CB8AC3E}">
        <p14:creationId xmlns:p14="http://schemas.microsoft.com/office/powerpoint/2010/main" val="637708762"/>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F65EBB81-971D-4029-9E13-C6FB548B791D}" type="datetime1">
              <a:rPr lang="en-US" smtClean="0"/>
              <a:pPr/>
              <a:t>11/21/2013</a:t>
            </a:fld>
            <a:endParaRPr lang="en-US" dirty="0"/>
          </a:p>
        </p:txBody>
      </p:sp>
      <p:sp>
        <p:nvSpPr>
          <p:cNvPr id="5" name="Footer Placeholder 4"/>
          <p:cNvSpPr>
            <a:spLocks noGrp="1"/>
          </p:cNvSpPr>
          <p:nvPr>
            <p:ph type="ftr" sz="quarter" idx="11"/>
          </p:nvPr>
        </p:nvSpPr>
        <p:spPr/>
        <p:txBody>
          <a:bodyPr/>
          <a:lstStyle>
            <a:lvl1pPr>
              <a:defRPr/>
            </a:lvl1pPr>
          </a:lstStyle>
          <a:p>
            <a:r>
              <a:rPr lang="en-US" smtClean="0"/>
              <a:t>The Health Insurance Marketplace 101 </a:t>
            </a:r>
            <a:endParaRPr lang="en-US" dirty="0"/>
          </a:p>
        </p:txBody>
      </p:sp>
      <p:sp>
        <p:nvSpPr>
          <p:cNvPr id="6" name="Slide Number Placeholder 5"/>
          <p:cNvSpPr>
            <a:spLocks noGrp="1"/>
          </p:cNvSpPr>
          <p:nvPr>
            <p:ph type="sldNum" sz="quarter" idx="12"/>
          </p:nvPr>
        </p:nvSpPr>
        <p:spPr/>
        <p:txBody>
          <a:bodyPr/>
          <a:lstStyle>
            <a:lvl1pPr>
              <a:defRPr/>
            </a:lvl1pPr>
          </a:lstStyle>
          <a:p>
            <a:fld id="{1C46BBB4-4880-424C-B72C-F05E7E85480B}" type="slidenum">
              <a:rPr lang="en-US" smtClean="0"/>
              <a:pPr/>
              <a:t>‹#›</a:t>
            </a:fld>
            <a:endParaRPr lang="en-US" dirty="0"/>
          </a:p>
        </p:txBody>
      </p:sp>
    </p:spTree>
    <p:extLst>
      <p:ext uri="{BB962C8B-B14F-4D97-AF65-F5344CB8AC3E}">
        <p14:creationId xmlns:p14="http://schemas.microsoft.com/office/powerpoint/2010/main" val="3400727825"/>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lvl1pPr>
              <a:defRPr>
                <a:solidFill>
                  <a:srgbClr val="FFFFFF"/>
                </a:solidFill>
              </a:defRPr>
            </a:lvl1pPr>
          </a:lstStyle>
          <a:p>
            <a:fld id="{7BFF925F-4971-416B-873E-5D50416CBA47}" type="datetime1">
              <a:rPr lang="en-US" smtClean="0"/>
              <a:pPr/>
              <a:t>11/21/2013</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lstStyle>
          <a:p>
            <a:r>
              <a:rPr lang="en-US" smtClean="0"/>
              <a:t>The Health Insurance Marketplace 101 </a:t>
            </a:r>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lstStyle>
          <a:p>
            <a:fld id="{AB8F1DDE-B1A3-4CEE-8104-F8A65D21AAC6}" type="slidenum">
              <a:rPr lang="en-US" smtClean="0"/>
              <a:pPr/>
              <a:t>‹#›</a:t>
            </a:fld>
            <a:endParaRPr lang="en-US" dirty="0"/>
          </a:p>
        </p:txBody>
      </p:sp>
    </p:spTree>
    <p:extLst>
      <p:ext uri="{BB962C8B-B14F-4D97-AF65-F5344CB8AC3E}">
        <p14:creationId xmlns:p14="http://schemas.microsoft.com/office/powerpoint/2010/main" val="2541547781"/>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247B20-DE69-47E6-B2A0-D16DC7CAD87C}" type="datetime1">
              <a:rPr lang="en-US" smtClean="0"/>
              <a:pPr/>
              <a:t>11/21/2013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The Health Insurance Marketplace 101 </a:t>
            </a:r>
            <a:endParaRPr lang="en-US" dirty="0"/>
          </a:p>
        </p:txBody>
      </p:sp>
      <p:sp>
        <p:nvSpPr>
          <p:cNvPr id="8" name="Slide Number Placeholder 5"/>
          <p:cNvSpPr>
            <a:spLocks noGrp="1"/>
          </p:cNvSpPr>
          <p:nvPr>
            <p:ph type="sldNum" sz="quarter" idx="12"/>
          </p:nvPr>
        </p:nvSpPr>
        <p:spPr>
          <a:xfrm>
            <a:off x="6553200" y="6356350"/>
            <a:ext cx="2133600" cy="365125"/>
          </a:xfrm>
        </p:spPr>
        <p:txBody>
          <a:bodyPr/>
          <a:lstStyle/>
          <a:p>
            <a:fld id="{4C7DC1E6-81B2-456F-AAD5-518541D82B07}" type="slidenum">
              <a:rPr lang="en-US" smtClean="0"/>
              <a:pPr/>
              <a:t>‹#›</a:t>
            </a:fld>
            <a:endParaRPr lang="en-US" dirty="0"/>
          </a:p>
        </p:txBody>
      </p:sp>
    </p:spTree>
    <p:extLst>
      <p:ext uri="{BB962C8B-B14F-4D97-AF65-F5344CB8AC3E}">
        <p14:creationId xmlns:p14="http://schemas.microsoft.com/office/powerpoint/2010/main" val="2163682546"/>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9612014"/>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theme" Target="../theme/theme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1"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8683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371600"/>
            <a:ext cx="8229600" cy="4754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dirty="0">
                <a:solidFill>
                  <a:schemeClr val="tx1"/>
                </a:solidFill>
              </a:defRPr>
            </a:lvl1pPr>
          </a:lstStyle>
          <a:p>
            <a:fld id="{D8B36B95-4922-4E66-891A-E3241ABF6CED}" type="datetime1">
              <a:rPr lang="en-US" smtClean="0"/>
              <a:pPr/>
              <a:t>11/21/2013</a:t>
            </a:fld>
            <a:endParaRPr lang="en-US" dirty="0"/>
          </a:p>
        </p:txBody>
      </p:sp>
      <p:sp>
        <p:nvSpPr>
          <p:cNvPr id="5" name="Footer Placeholder 4"/>
          <p:cNvSpPr>
            <a:spLocks noGrp="1"/>
          </p:cNvSpPr>
          <p:nvPr>
            <p:ph type="ftr" sz="quarter" idx="3"/>
          </p:nvPr>
        </p:nvSpPr>
        <p:spPr>
          <a:xfrm>
            <a:off x="3124200" y="6340475"/>
            <a:ext cx="2895600" cy="365125"/>
          </a:xfrm>
          <a:prstGeom prst="rect">
            <a:avLst/>
          </a:prstGeom>
        </p:spPr>
        <p:txBody>
          <a:bodyPr vert="horz" lIns="91440" tIns="45720" rIns="91440" bIns="45720" rtlCol="0" anchor="ctr"/>
          <a:lstStyle>
            <a:lvl1pPr algn="ctr">
              <a:defRPr sz="1200" dirty="0">
                <a:solidFill>
                  <a:schemeClr val="tx1"/>
                </a:solidFill>
              </a:defRPr>
            </a:lvl1pPr>
          </a:lstStyle>
          <a:p>
            <a:r>
              <a:rPr lang="en-US" smtClean="0"/>
              <a:t>The Health Insurance Marketplace 101 </a:t>
            </a:r>
            <a:endParaRPr lang="en-US" dirty="0"/>
          </a:p>
        </p:txBody>
      </p:sp>
      <p:sp>
        <p:nvSpPr>
          <p:cNvPr id="6"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defRPr>
            </a:lvl1pPr>
          </a:lstStyle>
          <a:p>
            <a:fld id="{1C46BBB4-4880-424C-B72C-F05E7E85480B}" type="slidenum">
              <a:rPr lang="en-US" smtClean="0"/>
              <a:pPr/>
              <a:t>‹#›</a:t>
            </a:fld>
            <a:endParaRPr lang="en-US" dirty="0"/>
          </a:p>
        </p:txBody>
      </p:sp>
    </p:spTree>
    <p:extLst>
      <p:ext uri="{BB962C8B-B14F-4D97-AF65-F5344CB8AC3E}">
        <p14:creationId xmlns:p14="http://schemas.microsoft.com/office/powerpoint/2010/main" val="4127168348"/>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Lst>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hf hdr="0"/>
  <p:txStyles>
    <p:titleStyle>
      <a:lvl1pPr algn="ctr" rtl="0" eaLnBrk="1" fontAlgn="base" hangingPunct="1">
        <a:spcBef>
          <a:spcPct val="0"/>
        </a:spcBef>
        <a:spcAft>
          <a:spcPct val="0"/>
        </a:spcAft>
        <a:defRPr sz="3600" b="1" kern="1200">
          <a:solidFill>
            <a:schemeClr val="tx1"/>
          </a:solidFill>
          <a:latin typeface="+mj-lt"/>
          <a:ea typeface="+mj-ea"/>
          <a:cs typeface="+mj-cs"/>
        </a:defRPr>
      </a:lvl1pPr>
      <a:lvl2pPr algn="ctr" rtl="0" eaLnBrk="1" fontAlgn="base" hangingPunct="1">
        <a:spcBef>
          <a:spcPct val="0"/>
        </a:spcBef>
        <a:spcAft>
          <a:spcPct val="0"/>
        </a:spcAft>
        <a:defRPr sz="3600" b="1">
          <a:solidFill>
            <a:schemeClr val="tx1"/>
          </a:solidFill>
          <a:latin typeface="Calibri" pitchFamily="34" charset="0"/>
        </a:defRPr>
      </a:lvl2pPr>
      <a:lvl3pPr algn="ctr" rtl="0" eaLnBrk="1" fontAlgn="base" hangingPunct="1">
        <a:spcBef>
          <a:spcPct val="0"/>
        </a:spcBef>
        <a:spcAft>
          <a:spcPct val="0"/>
        </a:spcAft>
        <a:defRPr sz="3600" b="1">
          <a:solidFill>
            <a:schemeClr val="tx1"/>
          </a:solidFill>
          <a:latin typeface="Calibri" pitchFamily="34" charset="0"/>
        </a:defRPr>
      </a:lvl3pPr>
      <a:lvl4pPr algn="ctr" rtl="0" eaLnBrk="1" fontAlgn="base" hangingPunct="1">
        <a:spcBef>
          <a:spcPct val="0"/>
        </a:spcBef>
        <a:spcAft>
          <a:spcPct val="0"/>
        </a:spcAft>
        <a:defRPr sz="3600" b="1">
          <a:solidFill>
            <a:schemeClr val="tx1"/>
          </a:solidFill>
          <a:latin typeface="Calibri" pitchFamily="34" charset="0"/>
        </a:defRPr>
      </a:lvl4pPr>
      <a:lvl5pPr algn="ctr" rtl="0" eaLnBrk="1" fontAlgn="base" hangingPunct="1">
        <a:spcBef>
          <a:spcPct val="0"/>
        </a:spcBef>
        <a:spcAft>
          <a:spcPct val="0"/>
        </a:spcAft>
        <a:defRPr sz="3600" b="1">
          <a:solidFill>
            <a:schemeClr val="tx1"/>
          </a:solidFill>
          <a:latin typeface="Calibri" pitchFamily="34" charset="0"/>
        </a:defRPr>
      </a:lvl5pPr>
      <a:lvl6pPr marL="457200" algn="ctr" rtl="0" eaLnBrk="1" fontAlgn="base" hangingPunct="1">
        <a:spcBef>
          <a:spcPct val="0"/>
        </a:spcBef>
        <a:spcAft>
          <a:spcPct val="0"/>
        </a:spcAft>
        <a:defRPr sz="3600" b="1">
          <a:solidFill>
            <a:schemeClr val="tx1"/>
          </a:solidFill>
          <a:latin typeface="Calibri" pitchFamily="34" charset="0"/>
        </a:defRPr>
      </a:lvl6pPr>
      <a:lvl7pPr marL="914400" algn="ctr" rtl="0" eaLnBrk="1" fontAlgn="base" hangingPunct="1">
        <a:spcBef>
          <a:spcPct val="0"/>
        </a:spcBef>
        <a:spcAft>
          <a:spcPct val="0"/>
        </a:spcAft>
        <a:defRPr sz="3600" b="1">
          <a:solidFill>
            <a:schemeClr val="tx1"/>
          </a:solidFill>
          <a:latin typeface="Calibri" pitchFamily="34" charset="0"/>
        </a:defRPr>
      </a:lvl7pPr>
      <a:lvl8pPr marL="1371600" algn="ctr" rtl="0" eaLnBrk="1" fontAlgn="base" hangingPunct="1">
        <a:spcBef>
          <a:spcPct val="0"/>
        </a:spcBef>
        <a:spcAft>
          <a:spcPct val="0"/>
        </a:spcAft>
        <a:defRPr sz="3600" b="1">
          <a:solidFill>
            <a:schemeClr val="tx1"/>
          </a:solidFill>
          <a:latin typeface="Calibri" pitchFamily="34" charset="0"/>
        </a:defRPr>
      </a:lvl8pPr>
      <a:lvl9pPr marL="1828800" algn="ctr" rtl="0" eaLnBrk="1" fontAlgn="base" hangingPunct="1">
        <a:spcBef>
          <a:spcPct val="0"/>
        </a:spcBef>
        <a:spcAft>
          <a:spcPct val="0"/>
        </a:spcAft>
        <a:defRPr sz="3600" b="1">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Wingdings" pitchFamily="2" charset="2"/>
        <a:buChar char="§"/>
        <a:defRPr sz="28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1" fontAlgn="base" hangingPunct="1">
        <a:spcBef>
          <a:spcPct val="20000"/>
        </a:spcBef>
        <a:spcAft>
          <a:spcPct val="0"/>
        </a:spcAft>
        <a:buSzPct val="50000"/>
        <a:buFont typeface="Wingdings" pitchFamily="2" charset="2"/>
        <a:buChar char="q"/>
        <a:defRPr sz="22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22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smtClean="0"/>
              <a:t>Click to edit Master title style</a:t>
            </a:r>
            <a:endParaRPr lang="en-US" dirty="0"/>
          </a:p>
        </p:txBody>
      </p:sp>
      <p:sp>
        <p:nvSpPr>
          <p:cNvPr id="8" name="Date Placeholder 7"/>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5E13E5-2127-40B3-8187-59B50DE2FAC5}" type="datetime1">
              <a:rPr lang="en-US" smtClean="0"/>
              <a:pPr/>
              <a:t>11/21/2013</a:t>
            </a:fld>
            <a:endParaRPr lang="en-US" dirty="0"/>
          </a:p>
        </p:txBody>
      </p:sp>
      <p:sp>
        <p:nvSpPr>
          <p:cNvPr id="10" name="Slide Number Placeholder 9"/>
          <p:cNvSpPr>
            <a:spLocks noGrp="1"/>
          </p:cNvSpPr>
          <p:nvPr>
            <p:ph type="sldNum" sz="quarter" idx="4"/>
          </p:nvPr>
        </p:nvSpPr>
        <p:spPr>
          <a:xfrm>
            <a:off x="7772400" y="6324600"/>
            <a:ext cx="990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E8555075-F7D8-774D-92CE-0FFE5404D32F}" type="slidenum">
              <a:rPr lang="en-US" smtClean="0"/>
              <a:pPr/>
              <a:t>‹#›</a:t>
            </a:fld>
            <a:endParaRPr lang="en-US" dirty="0"/>
          </a:p>
        </p:txBody>
      </p:sp>
    </p:spTree>
    <p:extLst>
      <p:ext uri="{BB962C8B-B14F-4D97-AF65-F5344CB8AC3E}">
        <p14:creationId xmlns:p14="http://schemas.microsoft.com/office/powerpoint/2010/main" val="3891724574"/>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hf hdr="0"/>
  <p:txStyles>
    <p:titleStyle>
      <a:lvl1pPr indent="0" algn="ctr" defTabSz="914400" rtl="0" eaLnBrk="1" latinLnBrk="0" hangingPunct="1">
        <a:spcBef>
          <a:spcPts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1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8.x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ealth Insurance Marketplace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34671" y="5727434"/>
            <a:ext cx="3581400" cy="518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DHHS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3400" y="5434011"/>
            <a:ext cx="1104900"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Placeholder 6"/>
          <p:cNvSpPr>
            <a:spLocks noGrp="1"/>
          </p:cNvSpPr>
          <p:nvPr>
            <p:ph type="body" sz="quarter" idx="10"/>
          </p:nvPr>
        </p:nvSpPr>
        <p:spPr>
          <a:xfrm>
            <a:off x="1524000" y="4343399"/>
            <a:ext cx="2438400" cy="914400"/>
          </a:xfrm>
        </p:spPr>
        <p:txBody>
          <a:bodyPr/>
          <a:lstStyle/>
          <a:p>
            <a:pPr algn="r"/>
            <a:r>
              <a:rPr lang="en-US" dirty="0" smtClean="0"/>
              <a:t>July 2013</a:t>
            </a:r>
            <a:endParaRPr lang="en-US" dirty="0"/>
          </a:p>
        </p:txBody>
      </p:sp>
      <p:sp>
        <p:nvSpPr>
          <p:cNvPr id="10" name="Title 9"/>
          <p:cNvSpPr>
            <a:spLocks noGrp="1"/>
          </p:cNvSpPr>
          <p:nvPr>
            <p:ph type="title"/>
          </p:nvPr>
        </p:nvSpPr>
        <p:spPr>
          <a:xfrm>
            <a:off x="0" y="381000"/>
            <a:ext cx="9144000" cy="1828800"/>
          </a:xfrm>
        </p:spPr>
        <p:txBody>
          <a:bodyPr/>
          <a:lstStyle/>
          <a:p>
            <a:r>
              <a:rPr lang="en-US" sz="3600" dirty="0" smtClean="0"/>
              <a:t>Latinos and the Affordable Care Act: </a:t>
            </a:r>
            <a:br>
              <a:rPr lang="en-US" sz="3600" dirty="0" smtClean="0"/>
            </a:br>
            <a:r>
              <a:rPr lang="en-US" sz="3600" dirty="0" smtClean="0"/>
              <a:t>The Importance of the </a:t>
            </a:r>
            <a:br>
              <a:rPr lang="en-US" sz="3600" dirty="0" smtClean="0"/>
            </a:br>
            <a:r>
              <a:rPr lang="en-US" sz="3600" dirty="0" smtClean="0"/>
              <a:t>Health Insurance Marketplace</a:t>
            </a:r>
            <a:endParaRPr lang="en-US" sz="3600" dirty="0"/>
          </a:p>
        </p:txBody>
      </p:sp>
    </p:spTree>
    <p:extLst>
      <p:ext uri="{BB962C8B-B14F-4D97-AF65-F5344CB8AC3E}">
        <p14:creationId xmlns:p14="http://schemas.microsoft.com/office/powerpoint/2010/main" val="302267742"/>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828801"/>
            <a:ext cx="8229600" cy="2971800"/>
          </a:xfrm>
        </p:spPr>
        <p:txBody>
          <a:bodyPr>
            <a:normAutofit lnSpcReduction="10000"/>
          </a:bodyPr>
          <a:lstStyle/>
          <a:p>
            <a:r>
              <a:rPr lang="en-US" dirty="0" smtClean="0"/>
              <a:t>Some may cover additional benefits </a:t>
            </a:r>
          </a:p>
          <a:p>
            <a:r>
              <a:rPr lang="en-US" dirty="0" smtClean="0"/>
              <a:t>You may have to see certain providers </a:t>
            </a:r>
          </a:p>
          <a:p>
            <a:r>
              <a:rPr lang="en-US" dirty="0" smtClean="0"/>
              <a:t>The premiums, copays, coinsurance</a:t>
            </a:r>
          </a:p>
          <a:p>
            <a:r>
              <a:rPr lang="en-US" dirty="0" smtClean="0"/>
              <a:t>Quality </a:t>
            </a:r>
            <a:r>
              <a:rPr lang="en-US" dirty="0"/>
              <a:t>of care </a:t>
            </a:r>
            <a:endParaRPr lang="en-US" dirty="0" smtClean="0"/>
          </a:p>
          <a:p>
            <a:r>
              <a:rPr lang="en-US" dirty="0" smtClean="0"/>
              <a:t>Some special types of plans</a:t>
            </a:r>
          </a:p>
          <a:p>
            <a:pPr lvl="1"/>
            <a:r>
              <a:rPr lang="en-US" dirty="0" smtClean="0"/>
              <a:t>Like high-deductible plans</a:t>
            </a:r>
          </a:p>
          <a:p>
            <a:pPr lvl="1"/>
            <a:endParaRPr lang="en-US" dirty="0" smtClean="0"/>
          </a:p>
          <a:p>
            <a:endParaRPr lang="en-US" dirty="0"/>
          </a:p>
        </p:txBody>
      </p:sp>
      <p:sp>
        <p:nvSpPr>
          <p:cNvPr id="3" name="Title 2"/>
          <p:cNvSpPr>
            <a:spLocks noGrp="1"/>
          </p:cNvSpPr>
          <p:nvPr>
            <p:ph type="title"/>
          </p:nvPr>
        </p:nvSpPr>
        <p:spPr/>
        <p:txBody>
          <a:bodyPr/>
          <a:lstStyle/>
          <a:p>
            <a:r>
              <a:rPr lang="en-US" dirty="0" smtClean="0"/>
              <a:t>How Qualified Health Plans Can Vary</a:t>
            </a:r>
            <a:endParaRPr lang="en-US" dirty="0"/>
          </a:p>
        </p:txBody>
      </p:sp>
      <p:sp>
        <p:nvSpPr>
          <p:cNvPr id="4" name="Date Placeholder 3"/>
          <p:cNvSpPr>
            <a:spLocks noGrp="1"/>
          </p:cNvSpPr>
          <p:nvPr>
            <p:ph type="dt" sz="half" idx="2"/>
          </p:nvPr>
        </p:nvSpPr>
        <p:spPr/>
        <p:txBody>
          <a:bodyPr/>
          <a:lstStyle/>
          <a:p>
            <a:fld id="{80456267-DB81-423B-9DF4-4CCCD95D0CFD}" type="datetime1">
              <a:rPr lang="en-US" smtClean="0"/>
              <a:pPr/>
              <a:t>11/21/2013</a:t>
            </a:fld>
            <a:endParaRPr lang="en-US" dirty="0"/>
          </a:p>
        </p:txBody>
      </p:sp>
      <p:sp>
        <p:nvSpPr>
          <p:cNvPr id="6" name="Slide Number Placeholder 5"/>
          <p:cNvSpPr>
            <a:spLocks noGrp="1"/>
          </p:cNvSpPr>
          <p:nvPr>
            <p:ph type="sldNum" sz="quarter" idx="12"/>
          </p:nvPr>
        </p:nvSpPr>
        <p:spPr/>
        <p:txBody>
          <a:bodyPr/>
          <a:lstStyle/>
          <a:p>
            <a:fld id="{4C7DC1E6-81B2-456F-AAD5-518541D82B07}" type="slidenum">
              <a:rPr lang="en-US" smtClean="0"/>
              <a:pPr/>
              <a:t>10</a:t>
            </a:fld>
            <a:endParaRPr lang="en-US" dirty="0"/>
          </a:p>
        </p:txBody>
      </p:sp>
    </p:spTree>
    <p:extLst>
      <p:ext uri="{BB962C8B-B14F-4D97-AF65-F5344CB8AC3E}">
        <p14:creationId xmlns:p14="http://schemas.microsoft.com/office/powerpoint/2010/main" val="1093267609"/>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a:bodyPr>
          <a:lstStyle/>
          <a:p>
            <a:r>
              <a:rPr lang="en-US" dirty="0"/>
              <a:t>SHOP is a Marketplace for small businesses and their </a:t>
            </a:r>
            <a:r>
              <a:rPr lang="en-US" dirty="0" smtClean="0"/>
              <a:t>employees (fewer than 100 employees)</a:t>
            </a:r>
          </a:p>
          <a:p>
            <a:pPr lvl="1"/>
            <a:r>
              <a:rPr lang="en-US" dirty="0" smtClean="0"/>
              <a:t>Employer </a:t>
            </a:r>
            <a:r>
              <a:rPr lang="en-US" dirty="0"/>
              <a:t>must offer coverage to all full-time employees</a:t>
            </a:r>
          </a:p>
          <a:p>
            <a:pPr lvl="1"/>
            <a:r>
              <a:rPr lang="en-US" dirty="0"/>
              <a:t>Sole </a:t>
            </a:r>
            <a:r>
              <a:rPr lang="en-US" dirty="0" smtClean="0"/>
              <a:t>proprietors may </a:t>
            </a:r>
            <a:r>
              <a:rPr lang="en-US" dirty="0"/>
              <a:t>buy through the </a:t>
            </a:r>
            <a:r>
              <a:rPr lang="en-US" dirty="0" smtClean="0"/>
              <a:t>Marketplace </a:t>
            </a:r>
            <a:r>
              <a:rPr lang="en-US" dirty="0"/>
              <a:t>rather than the </a:t>
            </a:r>
            <a:r>
              <a:rPr lang="en-US" dirty="0" smtClean="0"/>
              <a:t>SHOP</a:t>
            </a:r>
          </a:p>
          <a:p>
            <a:r>
              <a:rPr lang="en-US" dirty="0" smtClean="0"/>
              <a:t>Eligible employers can:</a:t>
            </a:r>
          </a:p>
          <a:p>
            <a:pPr lvl="1"/>
            <a:r>
              <a:rPr lang="en-US" dirty="0" smtClean="0"/>
              <a:t>Have exclusive access to a tax credit</a:t>
            </a:r>
          </a:p>
          <a:p>
            <a:pPr lvl="1"/>
            <a:r>
              <a:rPr lang="en-US" dirty="0" smtClean="0"/>
              <a:t>Define how much they’ll contribute toward their employees’ coverage</a:t>
            </a:r>
          </a:p>
        </p:txBody>
      </p:sp>
      <p:sp>
        <p:nvSpPr>
          <p:cNvPr id="5" name="Title 4"/>
          <p:cNvSpPr>
            <a:spLocks noGrp="1"/>
          </p:cNvSpPr>
          <p:nvPr>
            <p:ph type="title"/>
          </p:nvPr>
        </p:nvSpPr>
        <p:spPr/>
        <p:txBody>
          <a:bodyPr>
            <a:normAutofit/>
          </a:bodyPr>
          <a:lstStyle/>
          <a:p>
            <a:r>
              <a:rPr lang="en-US" dirty="0"/>
              <a:t>Small Business Health Options Program </a:t>
            </a:r>
            <a:r>
              <a:rPr lang="en-US" dirty="0" smtClean="0"/>
              <a:t/>
            </a:r>
            <a:br>
              <a:rPr lang="en-US" dirty="0" smtClean="0"/>
            </a:br>
            <a:r>
              <a:rPr lang="en-US" dirty="0" smtClean="0"/>
              <a:t>(</a:t>
            </a:r>
            <a:r>
              <a:rPr lang="en-US" dirty="0"/>
              <a:t>SHOP</a:t>
            </a:r>
            <a:r>
              <a:rPr lang="en-US" dirty="0" smtClean="0"/>
              <a:t>)</a:t>
            </a:r>
            <a:endParaRPr lang="en-US" dirty="0"/>
          </a:p>
        </p:txBody>
      </p:sp>
      <p:sp>
        <p:nvSpPr>
          <p:cNvPr id="3" name="Slide Number Placeholder 2"/>
          <p:cNvSpPr>
            <a:spLocks noGrp="1"/>
          </p:cNvSpPr>
          <p:nvPr>
            <p:ph type="sldNum" sz="quarter" idx="12"/>
          </p:nvPr>
        </p:nvSpPr>
        <p:spPr/>
        <p:txBody>
          <a:bodyPr/>
          <a:lstStyle/>
          <a:p>
            <a:fld id="{B04635DB-A3F0-4075-815E-840842C9021E}" type="slidenum">
              <a:rPr lang="en-US" smtClean="0"/>
              <a:pPr/>
              <a:t>11</a:t>
            </a:fld>
            <a:endParaRPr lang="en-US" dirty="0"/>
          </a:p>
        </p:txBody>
      </p:sp>
      <p:sp>
        <p:nvSpPr>
          <p:cNvPr id="2" name="Date Placeholder 1"/>
          <p:cNvSpPr>
            <a:spLocks noGrp="1"/>
          </p:cNvSpPr>
          <p:nvPr>
            <p:ph type="dt" sz="half" idx="2"/>
          </p:nvPr>
        </p:nvSpPr>
        <p:spPr/>
        <p:txBody>
          <a:bodyPr/>
          <a:lstStyle/>
          <a:p>
            <a:fld id="{7FE01D92-5911-4E8C-9772-DFC994CC0867}" type="datetime1">
              <a:rPr lang="en-US" smtClean="0"/>
              <a:pPr/>
              <a:t>11/21/2013</a:t>
            </a:fld>
            <a:endParaRPr lang="en-US" dirty="0"/>
          </a:p>
        </p:txBody>
      </p:sp>
    </p:spTree>
    <p:extLst>
      <p:ext uri="{BB962C8B-B14F-4D97-AF65-F5344CB8AC3E}">
        <p14:creationId xmlns:p14="http://schemas.microsoft.com/office/powerpoint/2010/main" val="2689429508"/>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a:bodyPr>
          <a:lstStyle/>
          <a:p>
            <a:pPr>
              <a:spcBef>
                <a:spcPts val="600"/>
              </a:spcBef>
            </a:pPr>
            <a:r>
              <a:rPr lang="en-US" dirty="0"/>
              <a:t>Marketplace initial open enrollment period starts October 1, 2013 and ends March 31, </a:t>
            </a:r>
            <a:r>
              <a:rPr lang="en-US" dirty="0" smtClean="0"/>
              <a:t>2014</a:t>
            </a:r>
          </a:p>
          <a:p>
            <a:pPr>
              <a:spcBef>
                <a:spcPts val="600"/>
              </a:spcBef>
            </a:pPr>
            <a:r>
              <a:rPr lang="en-US" dirty="0" smtClean="0"/>
              <a:t>Marketplace </a:t>
            </a:r>
            <a:r>
              <a:rPr lang="en-US" dirty="0"/>
              <a:t>eligibility requires </a:t>
            </a:r>
            <a:r>
              <a:rPr lang="en-US" dirty="0" smtClean="0"/>
              <a:t>consumers to</a:t>
            </a:r>
            <a:endParaRPr lang="en-US" dirty="0"/>
          </a:p>
          <a:p>
            <a:pPr lvl="1">
              <a:spcBef>
                <a:spcPts val="600"/>
              </a:spcBef>
            </a:pPr>
            <a:r>
              <a:rPr lang="en-US" dirty="0" smtClean="0"/>
              <a:t>Live </a:t>
            </a:r>
            <a:r>
              <a:rPr lang="en-US" dirty="0"/>
              <a:t>in its service area, and</a:t>
            </a:r>
          </a:p>
          <a:p>
            <a:pPr lvl="1">
              <a:spcBef>
                <a:spcPts val="600"/>
              </a:spcBef>
            </a:pPr>
            <a:r>
              <a:rPr lang="en-US" dirty="0" smtClean="0"/>
              <a:t>Be </a:t>
            </a:r>
            <a:r>
              <a:rPr lang="en-US" dirty="0"/>
              <a:t>a U.S. citizen or national, or</a:t>
            </a:r>
          </a:p>
          <a:p>
            <a:pPr lvl="1">
              <a:spcBef>
                <a:spcPts val="600"/>
              </a:spcBef>
            </a:pPr>
            <a:r>
              <a:rPr lang="en-US" dirty="0" smtClean="0"/>
              <a:t>Be </a:t>
            </a:r>
            <a:r>
              <a:rPr lang="en-US" dirty="0"/>
              <a:t>a non-citizen who is lawfully present in the U.S. for the entire period for which enrollment is sought</a:t>
            </a:r>
          </a:p>
          <a:p>
            <a:pPr lvl="1">
              <a:spcBef>
                <a:spcPts val="600"/>
              </a:spcBef>
            </a:pPr>
            <a:r>
              <a:rPr lang="en-US" dirty="0" smtClean="0"/>
              <a:t>Not </a:t>
            </a:r>
            <a:r>
              <a:rPr lang="en-US" dirty="0"/>
              <a:t>be </a:t>
            </a:r>
            <a:r>
              <a:rPr lang="en-US" dirty="0" smtClean="0"/>
              <a:t>incarcerated</a:t>
            </a:r>
          </a:p>
        </p:txBody>
      </p:sp>
      <p:sp>
        <p:nvSpPr>
          <p:cNvPr id="5" name="Title 4"/>
          <p:cNvSpPr>
            <a:spLocks noGrp="1"/>
          </p:cNvSpPr>
          <p:nvPr>
            <p:ph type="title"/>
          </p:nvPr>
        </p:nvSpPr>
        <p:spPr/>
        <p:txBody>
          <a:bodyPr/>
          <a:lstStyle/>
          <a:p>
            <a:r>
              <a:rPr lang="en-US" dirty="0"/>
              <a:t>Eligibility and Enrollment</a:t>
            </a:r>
          </a:p>
        </p:txBody>
      </p:sp>
      <p:sp>
        <p:nvSpPr>
          <p:cNvPr id="3" name="Slide Number Placeholder 2"/>
          <p:cNvSpPr>
            <a:spLocks noGrp="1"/>
          </p:cNvSpPr>
          <p:nvPr>
            <p:ph type="sldNum" sz="quarter" idx="12"/>
          </p:nvPr>
        </p:nvSpPr>
        <p:spPr/>
        <p:txBody>
          <a:bodyPr/>
          <a:lstStyle/>
          <a:p>
            <a:fld id="{B04635DB-A3F0-4075-815E-840842C9021E}" type="slidenum">
              <a:rPr lang="en-US" smtClean="0"/>
              <a:pPr/>
              <a:t>12</a:t>
            </a:fld>
            <a:endParaRPr lang="en-US" dirty="0"/>
          </a:p>
        </p:txBody>
      </p:sp>
      <p:sp>
        <p:nvSpPr>
          <p:cNvPr id="2" name="Date Placeholder 1"/>
          <p:cNvSpPr>
            <a:spLocks noGrp="1"/>
          </p:cNvSpPr>
          <p:nvPr>
            <p:ph type="dt" sz="half" idx="2"/>
          </p:nvPr>
        </p:nvSpPr>
        <p:spPr/>
        <p:txBody>
          <a:bodyPr/>
          <a:lstStyle/>
          <a:p>
            <a:fld id="{F1AC4AF6-8657-4DE8-9AED-979886DA8A40}" type="datetime1">
              <a:rPr lang="en-US" smtClean="0"/>
              <a:pPr/>
              <a:t>11/21/2013</a:t>
            </a:fld>
            <a:endParaRPr lang="en-US" dirty="0"/>
          </a:p>
        </p:txBody>
      </p:sp>
    </p:spTree>
    <p:extLst>
      <p:ext uri="{BB962C8B-B14F-4D97-AF65-F5344CB8AC3E}">
        <p14:creationId xmlns:p14="http://schemas.microsoft.com/office/powerpoint/2010/main" val="2240860248"/>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Applying for Coverage in the Marketplace</a:t>
            </a:r>
            <a:endParaRPr lang="en-US" dirty="0"/>
          </a:p>
        </p:txBody>
      </p:sp>
      <p:sp>
        <p:nvSpPr>
          <p:cNvPr id="4" name="Date Placeholder 3"/>
          <p:cNvSpPr>
            <a:spLocks noGrp="1"/>
          </p:cNvSpPr>
          <p:nvPr>
            <p:ph type="dt" sz="half" idx="2"/>
          </p:nvPr>
        </p:nvSpPr>
        <p:spPr/>
        <p:txBody>
          <a:bodyPr/>
          <a:lstStyle/>
          <a:p>
            <a:fld id="{6B247B20-DE69-47E6-B2A0-D16DC7CAD87C}" type="datetime1">
              <a:rPr lang="en-US" smtClean="0"/>
              <a:pPr/>
              <a:t>11/21/2013</a:t>
            </a:fld>
            <a:endParaRPr lang="en-US" dirty="0"/>
          </a:p>
        </p:txBody>
      </p:sp>
      <p:sp>
        <p:nvSpPr>
          <p:cNvPr id="6" name="Slide Number Placeholder 5"/>
          <p:cNvSpPr>
            <a:spLocks noGrp="1"/>
          </p:cNvSpPr>
          <p:nvPr>
            <p:ph type="sldNum" sz="quarter" idx="12"/>
          </p:nvPr>
        </p:nvSpPr>
        <p:spPr/>
        <p:txBody>
          <a:bodyPr/>
          <a:lstStyle/>
          <a:p>
            <a:fld id="{4C7DC1E6-81B2-456F-AAD5-518541D82B07}" type="slidenum">
              <a:rPr lang="en-US" smtClean="0"/>
              <a:pPr/>
              <a:t>13</a:t>
            </a:fld>
            <a:endParaRPr lang="en-US" dirty="0"/>
          </a:p>
        </p:txBody>
      </p:sp>
      <p:pic>
        <p:nvPicPr>
          <p:cNvPr id="7" name="Picture 2" descr="F:\Desktop\app screenshot.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700" r="3984"/>
          <a:stretch/>
        </p:blipFill>
        <p:spPr bwMode="auto">
          <a:xfrm>
            <a:off x="533400" y="2895600"/>
            <a:ext cx="2423561" cy="33833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04800" y="2362200"/>
            <a:ext cx="2941320" cy="369332"/>
          </a:xfrm>
          <a:prstGeom prst="rect">
            <a:avLst/>
          </a:prstGeom>
          <a:solidFill>
            <a:schemeClr val="bg1">
              <a:lumMod val="75000"/>
            </a:schemeClr>
          </a:solidFill>
        </p:spPr>
        <p:txBody>
          <a:bodyPr wrap="square" rtlCol="0">
            <a:spAutoFit/>
          </a:bodyPr>
          <a:lstStyle/>
          <a:p>
            <a:pPr algn="ctr"/>
            <a:r>
              <a:rPr lang="en-US" b="1" dirty="0" smtClean="0">
                <a:solidFill>
                  <a:schemeClr val="tx2"/>
                </a:solidFill>
              </a:rPr>
              <a:t>HHS Paper Application</a:t>
            </a:r>
          </a:p>
        </p:txBody>
      </p:sp>
      <p:pic>
        <p:nvPicPr>
          <p:cNvPr id="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36545" y="2133600"/>
            <a:ext cx="5378855" cy="41557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10" name="TextBox 9"/>
          <p:cNvSpPr txBox="1"/>
          <p:nvPr/>
        </p:nvSpPr>
        <p:spPr>
          <a:xfrm>
            <a:off x="5105400" y="1600200"/>
            <a:ext cx="2533649" cy="369332"/>
          </a:xfrm>
          <a:prstGeom prst="rect">
            <a:avLst/>
          </a:prstGeom>
          <a:solidFill>
            <a:schemeClr val="bg1">
              <a:lumMod val="75000"/>
            </a:schemeClr>
          </a:solidFill>
        </p:spPr>
        <p:txBody>
          <a:bodyPr wrap="square" rtlCol="0">
            <a:spAutoFit/>
          </a:bodyPr>
          <a:lstStyle/>
          <a:p>
            <a:pPr algn="ctr"/>
            <a:r>
              <a:rPr lang="en-US" b="1" dirty="0" smtClean="0">
                <a:solidFill>
                  <a:schemeClr val="tx2"/>
                </a:solidFill>
              </a:rPr>
              <a:t>Online Enrollment</a:t>
            </a:r>
            <a:endParaRPr lang="en-US" b="1" dirty="0">
              <a:solidFill>
                <a:schemeClr val="tx2"/>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fontScale="92500" lnSpcReduction="10000"/>
          </a:bodyPr>
          <a:lstStyle/>
          <a:p>
            <a:r>
              <a:rPr lang="en-US" dirty="0" smtClean="0"/>
              <a:t>States have the option to </a:t>
            </a:r>
            <a:r>
              <a:rPr lang="en-US" dirty="0"/>
              <a:t>expand Medicaid eligibility </a:t>
            </a:r>
            <a:r>
              <a:rPr lang="en-US" dirty="0" smtClean="0"/>
              <a:t>to adults </a:t>
            </a:r>
            <a:r>
              <a:rPr lang="en-US" dirty="0"/>
              <a:t>ages 19 – </a:t>
            </a:r>
            <a:r>
              <a:rPr lang="en-US" dirty="0" smtClean="0"/>
              <a:t>64 </a:t>
            </a:r>
            <a:r>
              <a:rPr lang="en-US" dirty="0"/>
              <a:t>with incomes up to 133% of the Federal Poverty Level (FPL) (</a:t>
            </a:r>
            <a:r>
              <a:rPr lang="en-US" dirty="0" smtClean="0"/>
              <a:t>$</a:t>
            </a:r>
            <a:r>
              <a:rPr lang="en-US" dirty="0"/>
              <a:t>15,282/year for an individual, $31,322/year for a family of </a:t>
            </a:r>
            <a:r>
              <a:rPr lang="en-US" dirty="0" smtClean="0"/>
              <a:t>4)</a:t>
            </a:r>
          </a:p>
          <a:p>
            <a:pPr lvl="1"/>
            <a:r>
              <a:rPr lang="en-US" dirty="0" smtClean="0"/>
              <a:t>100% federal funding for newly Medicaid eligible</a:t>
            </a:r>
          </a:p>
          <a:p>
            <a:pPr lvl="1"/>
            <a:r>
              <a:rPr lang="en-US" dirty="0" smtClean="0"/>
              <a:t>States have no deadline to decide if they are going to expand</a:t>
            </a:r>
          </a:p>
          <a:p>
            <a:r>
              <a:rPr lang="en-US" dirty="0" smtClean="0"/>
              <a:t>One streamlined application for Medicaid or private health plans</a:t>
            </a:r>
            <a:endParaRPr lang="en-US" dirty="0"/>
          </a:p>
          <a:p>
            <a:r>
              <a:rPr lang="en-US" dirty="0"/>
              <a:t>Shifts to simplified way of calculating income to determine Medicaid/CHIP eligibility</a:t>
            </a:r>
          </a:p>
          <a:p>
            <a:pPr lvl="1"/>
            <a:r>
              <a:rPr lang="en-US" dirty="0" smtClean="0"/>
              <a:t>Known </a:t>
            </a:r>
            <a:r>
              <a:rPr lang="en-US" dirty="0"/>
              <a:t>as Modified Adjusted Gross Income (MAGI)</a:t>
            </a:r>
          </a:p>
        </p:txBody>
      </p:sp>
      <p:sp>
        <p:nvSpPr>
          <p:cNvPr id="5" name="Title 4"/>
          <p:cNvSpPr>
            <a:spLocks noGrp="1"/>
          </p:cNvSpPr>
          <p:nvPr>
            <p:ph type="title"/>
          </p:nvPr>
        </p:nvSpPr>
        <p:spPr/>
        <p:txBody>
          <a:bodyPr>
            <a:normAutofit/>
          </a:bodyPr>
          <a:lstStyle/>
          <a:p>
            <a:r>
              <a:rPr lang="en-US" dirty="0" smtClean="0"/>
              <a:t>Medicaid Expansion</a:t>
            </a:r>
            <a:endParaRPr lang="en-US" dirty="0"/>
          </a:p>
        </p:txBody>
      </p:sp>
      <p:sp>
        <p:nvSpPr>
          <p:cNvPr id="3" name="Slide Number Placeholder 2"/>
          <p:cNvSpPr>
            <a:spLocks noGrp="1"/>
          </p:cNvSpPr>
          <p:nvPr>
            <p:ph type="sldNum" sz="quarter" idx="12"/>
          </p:nvPr>
        </p:nvSpPr>
        <p:spPr/>
        <p:txBody>
          <a:bodyPr/>
          <a:lstStyle/>
          <a:p>
            <a:fld id="{B04635DB-A3F0-4075-815E-840842C9021E}" type="slidenum">
              <a:rPr lang="en-US" smtClean="0"/>
              <a:pPr/>
              <a:t>14</a:t>
            </a:fld>
            <a:endParaRPr lang="en-US" dirty="0"/>
          </a:p>
        </p:txBody>
      </p:sp>
      <p:sp>
        <p:nvSpPr>
          <p:cNvPr id="2" name="Date Placeholder 1"/>
          <p:cNvSpPr>
            <a:spLocks noGrp="1"/>
          </p:cNvSpPr>
          <p:nvPr>
            <p:ph type="dt" sz="half" idx="2"/>
          </p:nvPr>
        </p:nvSpPr>
        <p:spPr/>
        <p:txBody>
          <a:bodyPr/>
          <a:lstStyle/>
          <a:p>
            <a:fld id="{C19B0DD2-7A11-48CA-88FB-BBEC6B74953F}" type="datetime1">
              <a:rPr lang="en-US" smtClean="0"/>
              <a:pPr/>
              <a:t>11/21/2013</a:t>
            </a:fld>
            <a:endParaRPr lang="en-US" dirty="0"/>
          </a:p>
        </p:txBody>
      </p:sp>
    </p:spTree>
    <p:extLst>
      <p:ext uri="{BB962C8B-B14F-4D97-AF65-F5344CB8AC3E}">
        <p14:creationId xmlns:p14="http://schemas.microsoft.com/office/powerpoint/2010/main" val="3128323277"/>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2"/>
          </p:nvPr>
        </p:nvSpPr>
        <p:spPr/>
        <p:txBody>
          <a:bodyPr/>
          <a:lstStyle/>
          <a:p>
            <a:fld id="{9B153F77-84DA-4DBF-80E5-9A0831BBB862}" type="datetime1">
              <a:rPr lang="en-US" smtClean="0"/>
              <a:pPr/>
              <a:t>11/21/2013</a:t>
            </a:fld>
            <a:endParaRPr lang="en-US" dirty="0"/>
          </a:p>
        </p:txBody>
      </p:sp>
      <p:pic>
        <p:nvPicPr>
          <p:cNvPr id="1026" name="Picture 2" descr="A husband and wife, a son and daugh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00800" y="2895600"/>
            <a:ext cx="2560637"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ontent Placeholder 1"/>
          <p:cNvSpPr>
            <a:spLocks noGrp="1"/>
          </p:cNvSpPr>
          <p:nvPr>
            <p:ph idx="1"/>
          </p:nvPr>
        </p:nvSpPr>
        <p:spPr>
          <a:xfrm>
            <a:off x="457200" y="1828800"/>
            <a:ext cx="6248400" cy="4343400"/>
          </a:xfrm>
        </p:spPr>
        <p:txBody>
          <a:bodyPr>
            <a:normAutofit/>
          </a:bodyPr>
          <a:lstStyle/>
          <a:p>
            <a:r>
              <a:rPr lang="en-US" dirty="0" smtClean="0"/>
              <a:t>Based on family income and size</a:t>
            </a:r>
          </a:p>
          <a:p>
            <a:pPr lvl="1"/>
            <a:r>
              <a:rPr lang="en-US" dirty="0" smtClean="0"/>
              <a:t>Premium discount</a:t>
            </a:r>
          </a:p>
          <a:p>
            <a:pPr lvl="2">
              <a:buFont typeface="Wingdings" pitchFamily="2" charset="2"/>
              <a:buChar char="q"/>
            </a:pPr>
            <a:r>
              <a:rPr lang="en-US" dirty="0" smtClean="0"/>
              <a:t>Family of four with annual </a:t>
            </a:r>
            <a:r>
              <a:rPr lang="en-US" dirty="0" smtClean="0">
                <a:latin typeface="Calibri" pitchFamily="34" charset="0"/>
                <a:cs typeface="Calibri" pitchFamily="34" charset="0"/>
              </a:rPr>
              <a:t> </a:t>
            </a:r>
            <a:r>
              <a:rPr lang="en-US" dirty="0">
                <a:latin typeface="Calibri" pitchFamily="34" charset="0"/>
                <a:cs typeface="Calibri" pitchFamily="34" charset="0"/>
              </a:rPr>
              <a:t>income </a:t>
            </a:r>
            <a:r>
              <a:rPr lang="en-US" dirty="0" smtClean="0">
                <a:latin typeface="Calibri" pitchFamily="34" charset="0"/>
                <a:cs typeface="Calibri" pitchFamily="34" charset="0"/>
              </a:rPr>
              <a:t>$23,550* </a:t>
            </a:r>
            <a:r>
              <a:rPr lang="en-US" dirty="0">
                <a:latin typeface="Calibri" pitchFamily="34" charset="0"/>
                <a:cs typeface="Calibri" pitchFamily="34" charset="0"/>
              </a:rPr>
              <a:t>– $</a:t>
            </a:r>
            <a:r>
              <a:rPr lang="en-US" dirty="0" smtClean="0">
                <a:latin typeface="Calibri" pitchFamily="34" charset="0"/>
                <a:cs typeface="Calibri" pitchFamily="34" charset="0"/>
              </a:rPr>
              <a:t>94,200* or less </a:t>
            </a:r>
          </a:p>
          <a:p>
            <a:pPr lvl="2">
              <a:buFont typeface="Wingdings" pitchFamily="2" charset="2"/>
              <a:buChar char="q"/>
            </a:pPr>
            <a:r>
              <a:rPr lang="en-US" dirty="0" smtClean="0">
                <a:latin typeface="Calibri" pitchFamily="34" charset="0"/>
                <a:cs typeface="Calibri" pitchFamily="34" charset="0"/>
              </a:rPr>
              <a:t>And </a:t>
            </a:r>
            <a:r>
              <a:rPr lang="en-US" dirty="0">
                <a:latin typeface="Calibri" pitchFamily="34" charset="0"/>
                <a:cs typeface="Calibri" pitchFamily="34" charset="0"/>
              </a:rPr>
              <a:t>not eligible for certain other insurance </a:t>
            </a:r>
            <a:r>
              <a:rPr lang="en-US" dirty="0" smtClean="0">
                <a:latin typeface="Calibri" pitchFamily="34" charset="0"/>
                <a:cs typeface="Calibri" pitchFamily="34" charset="0"/>
              </a:rPr>
              <a:t>coverage l</a:t>
            </a:r>
            <a:r>
              <a:rPr lang="en-US" sz="2400" dirty="0" smtClean="0">
                <a:latin typeface="Calibri" pitchFamily="34" charset="0"/>
                <a:cs typeface="Calibri" pitchFamily="34" charset="0"/>
              </a:rPr>
              <a:t>ike Medicaid</a:t>
            </a:r>
          </a:p>
          <a:p>
            <a:pPr lvl="1"/>
            <a:r>
              <a:rPr lang="en-US" dirty="0" smtClean="0">
                <a:latin typeface="Calibri" pitchFamily="34" charset="0"/>
                <a:cs typeface="Calibri" pitchFamily="34" charset="0"/>
              </a:rPr>
              <a:t>Lower cost-sharing (like copays)</a:t>
            </a:r>
          </a:p>
          <a:p>
            <a:pPr lvl="2">
              <a:buFont typeface="Wingdings" pitchFamily="2" charset="2"/>
              <a:buChar char="q"/>
            </a:pPr>
            <a:r>
              <a:rPr lang="en-US" dirty="0" smtClean="0">
                <a:latin typeface="Calibri" pitchFamily="34" charset="0"/>
                <a:cs typeface="Calibri" pitchFamily="34" charset="0"/>
              </a:rPr>
              <a:t>Family of 4 with annual income $58,875* or less (some other restrictions)</a:t>
            </a:r>
          </a:p>
          <a:p>
            <a:pPr marL="0" indent="0">
              <a:buNone/>
            </a:pPr>
            <a:endParaRPr lang="en-US" sz="1800" dirty="0" smtClean="0">
              <a:latin typeface="Calibri" pitchFamily="34" charset="0"/>
              <a:cs typeface="Calibri" pitchFamily="34" charset="0"/>
            </a:endParaRPr>
          </a:p>
          <a:p>
            <a:pPr marL="0" indent="0">
              <a:buNone/>
            </a:pPr>
            <a:r>
              <a:rPr lang="en-US" sz="1800" dirty="0" smtClean="0">
                <a:latin typeface="Calibri" pitchFamily="34" charset="0"/>
                <a:cs typeface="Calibri" pitchFamily="34" charset="0"/>
              </a:rPr>
              <a:t>*2013 amounts</a:t>
            </a:r>
          </a:p>
        </p:txBody>
      </p:sp>
      <p:sp>
        <p:nvSpPr>
          <p:cNvPr id="4" name="Title 3"/>
          <p:cNvSpPr>
            <a:spLocks noGrp="1"/>
          </p:cNvSpPr>
          <p:nvPr>
            <p:ph type="title"/>
          </p:nvPr>
        </p:nvSpPr>
        <p:spPr/>
        <p:txBody>
          <a:bodyPr>
            <a:normAutofit/>
          </a:bodyPr>
          <a:lstStyle/>
          <a:p>
            <a:pPr algn="ctr"/>
            <a:r>
              <a:rPr lang="en-US" sz="4000" dirty="0" smtClean="0">
                <a:effectLst/>
                <a:latin typeface="Calibri" pitchFamily="34" charset="0"/>
                <a:cs typeface="Calibri" pitchFamily="34" charset="0"/>
              </a:rPr>
              <a:t>Help to Pay the Cost of Insurance  </a:t>
            </a:r>
            <a:r>
              <a:rPr lang="en-US" sz="4000" dirty="0" smtClean="0">
                <a:latin typeface="Calibri" pitchFamily="34" charset="0"/>
                <a:cs typeface="Calibri" pitchFamily="34" charset="0"/>
              </a:rPr>
              <a:t>Coverage in the Marketplace</a:t>
            </a:r>
            <a:endParaRPr lang="en-US" sz="4000" dirty="0">
              <a:effectLst/>
              <a:latin typeface="Calibri" pitchFamily="34" charset="0"/>
              <a:cs typeface="Calibri" pitchFamily="34" charset="0"/>
            </a:endParaRPr>
          </a:p>
        </p:txBody>
      </p:sp>
      <p:sp>
        <p:nvSpPr>
          <p:cNvPr id="5" name="Slide Number Placeholder 4"/>
          <p:cNvSpPr>
            <a:spLocks noGrp="1"/>
          </p:cNvSpPr>
          <p:nvPr>
            <p:ph type="sldNum" sz="quarter" idx="12"/>
          </p:nvPr>
        </p:nvSpPr>
        <p:spPr/>
        <p:txBody>
          <a:bodyPr/>
          <a:lstStyle/>
          <a:p>
            <a:fld id="{4C7DC1E6-81B2-456F-AAD5-518541D82B07}" type="slidenum">
              <a:rPr lang="en-US" smtClean="0"/>
              <a:pPr/>
              <a:t>15</a:t>
            </a:fld>
            <a:endParaRPr lang="en-US" dirty="0"/>
          </a:p>
        </p:txBody>
      </p:sp>
    </p:spTree>
    <p:extLst>
      <p:ext uri="{BB962C8B-B14F-4D97-AF65-F5344CB8AC3E}">
        <p14:creationId xmlns:p14="http://schemas.microsoft.com/office/powerpoint/2010/main" val="4279549745"/>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a:bodyPr>
          <a:lstStyle/>
          <a:p>
            <a:r>
              <a:rPr lang="en-US" dirty="0"/>
              <a:t>Who is </a:t>
            </a:r>
            <a:r>
              <a:rPr lang="en-US" dirty="0" smtClean="0"/>
              <a:t>eligible?</a:t>
            </a:r>
            <a:endParaRPr lang="en-US" dirty="0"/>
          </a:p>
          <a:p>
            <a:pPr lvl="1"/>
            <a:r>
              <a:rPr lang="en-US" dirty="0" smtClean="0"/>
              <a:t>Young </a:t>
            </a:r>
            <a:r>
              <a:rPr lang="en-US" dirty="0"/>
              <a:t>adults under 30 years of age</a:t>
            </a:r>
          </a:p>
          <a:p>
            <a:pPr lvl="1"/>
            <a:r>
              <a:rPr lang="en-US" dirty="0" smtClean="0"/>
              <a:t>Those </a:t>
            </a:r>
            <a:r>
              <a:rPr lang="en-US" dirty="0"/>
              <a:t>who </a:t>
            </a:r>
            <a:r>
              <a:rPr lang="en-US" dirty="0" smtClean="0"/>
              <a:t>can not </a:t>
            </a:r>
            <a:r>
              <a:rPr lang="en-US" dirty="0"/>
              <a:t>afford coverage and obtain a hardship waiver from the Marketplace</a:t>
            </a:r>
          </a:p>
          <a:p>
            <a:r>
              <a:rPr lang="en-US" dirty="0"/>
              <a:t>What is catastrophic coverage?</a:t>
            </a:r>
          </a:p>
          <a:p>
            <a:pPr lvl="1"/>
            <a:r>
              <a:rPr lang="en-US" dirty="0" smtClean="0"/>
              <a:t>Plans </a:t>
            </a:r>
            <a:r>
              <a:rPr lang="en-US" dirty="0"/>
              <a:t>with high-deductibles and lower premiums</a:t>
            </a:r>
          </a:p>
          <a:p>
            <a:pPr lvl="1"/>
            <a:r>
              <a:rPr lang="en-US" dirty="0" smtClean="0"/>
              <a:t>Includes </a:t>
            </a:r>
            <a:r>
              <a:rPr lang="en-US" dirty="0"/>
              <a:t>coverage of 3 primary care visits and preventive services with no out-of-pocket costs</a:t>
            </a:r>
          </a:p>
          <a:p>
            <a:pPr lvl="1"/>
            <a:r>
              <a:rPr lang="en-US" dirty="0" smtClean="0"/>
              <a:t>Protects </a:t>
            </a:r>
            <a:r>
              <a:rPr lang="en-US" dirty="0"/>
              <a:t>consumers from high out-of-pocket costs</a:t>
            </a:r>
          </a:p>
        </p:txBody>
      </p:sp>
      <p:sp>
        <p:nvSpPr>
          <p:cNvPr id="5" name="Title 4"/>
          <p:cNvSpPr>
            <a:spLocks noGrp="1"/>
          </p:cNvSpPr>
          <p:nvPr>
            <p:ph type="title"/>
          </p:nvPr>
        </p:nvSpPr>
        <p:spPr/>
        <p:txBody>
          <a:bodyPr>
            <a:normAutofit/>
          </a:bodyPr>
          <a:lstStyle/>
          <a:p>
            <a:r>
              <a:rPr lang="en-US" dirty="0" smtClean="0"/>
              <a:t>Catastrophic Plans</a:t>
            </a:r>
            <a:endParaRPr lang="en-US" dirty="0"/>
          </a:p>
        </p:txBody>
      </p:sp>
      <p:sp>
        <p:nvSpPr>
          <p:cNvPr id="3" name="Slide Number Placeholder 2"/>
          <p:cNvSpPr>
            <a:spLocks noGrp="1"/>
          </p:cNvSpPr>
          <p:nvPr>
            <p:ph type="sldNum" sz="quarter" idx="12"/>
          </p:nvPr>
        </p:nvSpPr>
        <p:spPr/>
        <p:txBody>
          <a:bodyPr/>
          <a:lstStyle/>
          <a:p>
            <a:fld id="{B04635DB-A3F0-4075-815E-840842C9021E}" type="slidenum">
              <a:rPr lang="en-US" smtClean="0"/>
              <a:pPr/>
              <a:t>16</a:t>
            </a:fld>
            <a:endParaRPr lang="en-US" dirty="0"/>
          </a:p>
        </p:txBody>
      </p:sp>
      <p:sp>
        <p:nvSpPr>
          <p:cNvPr id="2" name="Date Placeholder 1"/>
          <p:cNvSpPr>
            <a:spLocks noGrp="1"/>
          </p:cNvSpPr>
          <p:nvPr>
            <p:ph type="dt" sz="half" idx="2"/>
          </p:nvPr>
        </p:nvSpPr>
        <p:spPr/>
        <p:txBody>
          <a:bodyPr/>
          <a:lstStyle/>
          <a:p>
            <a:fld id="{2AB6274E-CBF6-4038-9EE1-A9B77C1A942C}" type="datetime1">
              <a:rPr lang="en-US" smtClean="0"/>
              <a:pPr/>
              <a:t>11/21/2013</a:t>
            </a:fld>
            <a:endParaRPr lang="en-US" dirty="0"/>
          </a:p>
        </p:txBody>
      </p:sp>
    </p:spTree>
    <p:extLst>
      <p:ext uri="{BB962C8B-B14F-4D97-AF65-F5344CB8AC3E}">
        <p14:creationId xmlns:p14="http://schemas.microsoft.com/office/powerpoint/2010/main" val="1516909000"/>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In 2014</a:t>
            </a:r>
          </a:p>
          <a:p>
            <a:pPr lvl="1"/>
            <a:r>
              <a:rPr lang="en-US" dirty="0" smtClean="0"/>
              <a:t>If </a:t>
            </a:r>
            <a:r>
              <a:rPr lang="en-US" dirty="0"/>
              <a:t>you don’t </a:t>
            </a:r>
            <a:r>
              <a:rPr lang="en-US" dirty="0" smtClean="0"/>
              <a:t>have a certain level of health coverage (employer coverage, Medicare, Medicaid, CHIP, TRICARE, certain VA coverage, an individual policy, or a plan in the Marketplace) you may </a:t>
            </a:r>
            <a:r>
              <a:rPr lang="en-US" dirty="0"/>
              <a:t>have to </a:t>
            </a:r>
            <a:r>
              <a:rPr lang="en-US" dirty="0" smtClean="0"/>
              <a:t>make a payment with your tax return</a:t>
            </a:r>
          </a:p>
          <a:p>
            <a:pPr lvl="2">
              <a:buFont typeface="Wingdings" pitchFamily="2" charset="2"/>
              <a:buChar char="q"/>
            </a:pPr>
            <a:r>
              <a:rPr lang="en-US" dirty="0" smtClean="0"/>
              <a:t>Starting when </a:t>
            </a:r>
            <a:r>
              <a:rPr lang="en-US" dirty="0"/>
              <a:t>you file your 2014 </a:t>
            </a:r>
            <a:r>
              <a:rPr lang="en-US" dirty="0" smtClean="0"/>
              <a:t>Federal </a:t>
            </a:r>
            <a:r>
              <a:rPr lang="en-US" dirty="0"/>
              <a:t>tax return in </a:t>
            </a:r>
            <a:r>
              <a:rPr lang="en-US" dirty="0" smtClean="0"/>
              <a:t>2015</a:t>
            </a:r>
          </a:p>
          <a:p>
            <a:pPr lvl="1"/>
            <a:r>
              <a:rPr lang="en-US" dirty="0" smtClean="0"/>
              <a:t>Some people may qualify for an exemption</a:t>
            </a:r>
            <a:endParaRPr lang="en-US" dirty="0"/>
          </a:p>
          <a:p>
            <a:endParaRPr lang="en-US" dirty="0"/>
          </a:p>
        </p:txBody>
      </p:sp>
      <p:sp>
        <p:nvSpPr>
          <p:cNvPr id="2" name="Title 1"/>
          <p:cNvSpPr>
            <a:spLocks noGrp="1"/>
          </p:cNvSpPr>
          <p:nvPr>
            <p:ph type="title"/>
          </p:nvPr>
        </p:nvSpPr>
        <p:spPr/>
        <p:txBody>
          <a:bodyPr/>
          <a:lstStyle/>
          <a:p>
            <a:r>
              <a:rPr lang="en-US" dirty="0" smtClean="0"/>
              <a:t>Payments with Your Tax Returns</a:t>
            </a:r>
            <a:endParaRPr lang="en-US" dirty="0"/>
          </a:p>
        </p:txBody>
      </p:sp>
      <p:sp>
        <p:nvSpPr>
          <p:cNvPr id="4" name="Date Placeholder 3"/>
          <p:cNvSpPr>
            <a:spLocks noGrp="1"/>
          </p:cNvSpPr>
          <p:nvPr>
            <p:ph type="dt" sz="half" idx="2"/>
          </p:nvPr>
        </p:nvSpPr>
        <p:spPr/>
        <p:txBody>
          <a:bodyPr/>
          <a:lstStyle/>
          <a:p>
            <a:fld id="{464D3422-E693-464B-883E-0A1143EF2263}" type="datetime1">
              <a:rPr lang="en-US" smtClean="0"/>
              <a:pPr/>
              <a:t>11/21/2013</a:t>
            </a:fld>
            <a:endParaRPr lang="en-US" dirty="0"/>
          </a:p>
        </p:txBody>
      </p:sp>
      <p:sp>
        <p:nvSpPr>
          <p:cNvPr id="6" name="Slide Number Placeholder 5"/>
          <p:cNvSpPr>
            <a:spLocks noGrp="1"/>
          </p:cNvSpPr>
          <p:nvPr>
            <p:ph type="sldNum" sz="quarter" idx="12"/>
          </p:nvPr>
        </p:nvSpPr>
        <p:spPr/>
        <p:txBody>
          <a:bodyPr/>
          <a:lstStyle/>
          <a:p>
            <a:fld id="{4C7DC1E6-81B2-456F-AAD5-518541D82B07}" type="slidenum">
              <a:rPr lang="en-US" smtClean="0"/>
              <a:pPr/>
              <a:t>17</a:t>
            </a:fld>
            <a:endParaRPr lang="en-US" dirty="0"/>
          </a:p>
        </p:txBody>
      </p:sp>
    </p:spTree>
    <p:extLst>
      <p:ext uri="{BB962C8B-B14F-4D97-AF65-F5344CB8AC3E}">
        <p14:creationId xmlns:p14="http://schemas.microsoft.com/office/powerpoint/2010/main" val="2803898852"/>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4" name="Slide Number Placeholder 3"/>
          <p:cNvSpPr>
            <a:spLocks noGrp="1"/>
          </p:cNvSpPr>
          <p:nvPr>
            <p:ph type="sldNum" sz="quarter" idx="10"/>
          </p:nvPr>
        </p:nvSpPr>
        <p:spPr/>
        <p:txBody>
          <a:bodyPr/>
          <a:lstStyle/>
          <a:p>
            <a:fld id="{6C8528C6-51AA-46D8-A6CE-1E15919369C2}" type="slidenum">
              <a:rPr lang="en-US" smtClean="0">
                <a:solidFill>
                  <a:prstClr val="black">
                    <a:tint val="75000"/>
                  </a:prstClr>
                </a:solidFill>
              </a:rPr>
              <a:pPr/>
              <a:t>18</a:t>
            </a:fld>
            <a:endParaRPr lang="en-US" dirty="0">
              <a:solidFill>
                <a:prstClr val="black">
                  <a:tint val="75000"/>
                </a:prstClr>
              </a:solidFill>
            </a:endParaRPr>
          </a:p>
        </p:txBody>
      </p:sp>
      <p:graphicFrame>
        <p:nvGraphicFramePr>
          <p:cNvPr id="5" name="Content Placeholder 4" descr="Su"/>
          <p:cNvGraphicFramePr>
            <a:graphicFrameLocks noGrp="1"/>
          </p:cNvGraphicFramePr>
          <p:nvPr>
            <p:ph idx="1"/>
            <p:extLst>
              <p:ext uri="{D42A27DB-BD31-4B8C-83A1-F6EECF244321}">
                <p14:modId xmlns:p14="http://schemas.microsoft.com/office/powerpoint/2010/main" val="296041533"/>
              </p:ext>
            </p:extLst>
          </p:nvPr>
        </p:nvGraphicFramePr>
        <p:xfrm>
          <a:off x="270819" y="2248930"/>
          <a:ext cx="4054046" cy="23673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2"/>
          <p:cNvSpPr txBox="1">
            <a:spLocks/>
          </p:cNvSpPr>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defTabSz="914400" rtl="0" eaLnBrk="1" latinLnBrk="0" hangingPunct="1">
              <a:spcBef>
                <a:spcPts val="0"/>
              </a:spcBef>
              <a:buNone/>
              <a:defRPr sz="4400" b="1" kern="1200">
                <a:solidFill>
                  <a:schemeClr val="tx1"/>
                </a:solidFill>
                <a:latin typeface="+mj-lt"/>
                <a:ea typeface="+mj-ea"/>
                <a:cs typeface="+mj-cs"/>
              </a:defRPr>
            </a:lvl1pPr>
          </a:lstStyle>
          <a:p>
            <a:endParaRPr lang="en-US" dirty="0" smtClean="0"/>
          </a:p>
          <a:p>
            <a:r>
              <a:rPr lang="en-US" sz="4000" dirty="0" smtClean="0"/>
              <a:t>Application </a:t>
            </a:r>
            <a:r>
              <a:rPr lang="en-US" sz="4000" dirty="0"/>
              <a:t>and Eligibility</a:t>
            </a:r>
            <a:br>
              <a:rPr lang="en-US" sz="4000" dirty="0"/>
            </a:br>
            <a:endParaRPr lang="en-US" sz="4000" dirty="0"/>
          </a:p>
        </p:txBody>
      </p:sp>
      <p:sp>
        <p:nvSpPr>
          <p:cNvPr id="7" name="TextBox 6"/>
          <p:cNvSpPr txBox="1"/>
          <p:nvPr/>
        </p:nvSpPr>
        <p:spPr>
          <a:xfrm>
            <a:off x="407772" y="4608599"/>
            <a:ext cx="1408670" cy="1077218"/>
          </a:xfrm>
          <a:prstGeom prst="rect">
            <a:avLst/>
          </a:prstGeom>
          <a:noFill/>
          <a:ln w="19050">
            <a:solidFill>
              <a:srgbClr val="0070C0"/>
            </a:solidFill>
          </a:ln>
        </p:spPr>
        <p:txBody>
          <a:bodyPr wrap="square" rtlCol="0">
            <a:spAutoFit/>
          </a:bodyPr>
          <a:lstStyle/>
          <a:p>
            <a:pPr marL="285750" indent="-285750">
              <a:buFont typeface="Arial" pitchFamily="34" charset="0"/>
              <a:buChar char="•"/>
            </a:pPr>
            <a:r>
              <a:rPr lang="en-US" sz="1600" dirty="0" smtClean="0">
                <a:latin typeface="Arial" pitchFamily="34" charset="0"/>
                <a:cs typeface="Arial" pitchFamily="34" charset="0"/>
              </a:rPr>
              <a:t>Online</a:t>
            </a:r>
          </a:p>
          <a:p>
            <a:pPr marL="285750" indent="-285750">
              <a:buFont typeface="Arial" pitchFamily="34" charset="0"/>
              <a:buChar char="•"/>
            </a:pPr>
            <a:r>
              <a:rPr lang="en-US" sz="1600" dirty="0" smtClean="0">
                <a:latin typeface="Arial" pitchFamily="34" charset="0"/>
                <a:cs typeface="Arial" pitchFamily="34" charset="0"/>
              </a:rPr>
              <a:t>Phone</a:t>
            </a:r>
          </a:p>
          <a:p>
            <a:pPr marL="285750" indent="-285750">
              <a:buFont typeface="Arial" pitchFamily="34" charset="0"/>
              <a:buChar char="•"/>
            </a:pPr>
            <a:r>
              <a:rPr lang="en-US" sz="1600" dirty="0" smtClean="0">
                <a:latin typeface="Arial" pitchFamily="34" charset="0"/>
                <a:cs typeface="Arial" pitchFamily="34" charset="0"/>
              </a:rPr>
              <a:t>Mail</a:t>
            </a:r>
          </a:p>
          <a:p>
            <a:pPr marL="285750" indent="-285750">
              <a:buFont typeface="Arial" pitchFamily="34" charset="0"/>
              <a:buChar char="•"/>
            </a:pPr>
            <a:r>
              <a:rPr lang="en-US" sz="1600" dirty="0" smtClean="0">
                <a:latin typeface="Arial" pitchFamily="34" charset="0"/>
                <a:cs typeface="Arial" pitchFamily="34" charset="0"/>
              </a:rPr>
              <a:t>In Person</a:t>
            </a:r>
            <a:endParaRPr lang="en-US" sz="1600" dirty="0">
              <a:latin typeface="Arial" pitchFamily="34" charset="0"/>
              <a:cs typeface="Arial" pitchFamily="34" charset="0"/>
            </a:endParaRPr>
          </a:p>
        </p:txBody>
      </p:sp>
      <p:sp>
        <p:nvSpPr>
          <p:cNvPr id="8" name="TextBox 7"/>
          <p:cNvSpPr txBox="1"/>
          <p:nvPr/>
        </p:nvSpPr>
        <p:spPr>
          <a:xfrm>
            <a:off x="2712312" y="4608599"/>
            <a:ext cx="1550769" cy="830997"/>
          </a:xfrm>
          <a:prstGeom prst="rect">
            <a:avLst/>
          </a:prstGeom>
          <a:noFill/>
          <a:ln w="19050">
            <a:solidFill>
              <a:srgbClr val="0070C0"/>
            </a:solidFill>
          </a:ln>
        </p:spPr>
        <p:txBody>
          <a:bodyPr wrap="square" rtlCol="0">
            <a:spAutoFit/>
          </a:bodyPr>
          <a:lstStyle/>
          <a:p>
            <a:pPr lvl="0"/>
            <a:r>
              <a:rPr lang="en-US" sz="1600" dirty="0">
                <a:latin typeface="Arial" pitchFamily="34" charset="0"/>
                <a:cs typeface="Arial" pitchFamily="34" charset="0"/>
              </a:rPr>
              <a:t>Supported by </a:t>
            </a:r>
            <a:r>
              <a:rPr lang="en-US" sz="1600" dirty="0" smtClean="0">
                <a:latin typeface="Arial" pitchFamily="34" charset="0"/>
                <a:cs typeface="Arial" pitchFamily="34" charset="0"/>
              </a:rPr>
              <a:t>Data Services Hub</a:t>
            </a:r>
            <a:endParaRPr lang="en-US" sz="1600" dirty="0">
              <a:latin typeface="Arial" pitchFamily="34" charset="0"/>
              <a:cs typeface="Arial" pitchFamily="34" charset="0"/>
            </a:endParaRPr>
          </a:p>
        </p:txBody>
      </p:sp>
      <p:grpSp>
        <p:nvGrpSpPr>
          <p:cNvPr id="28" name="Group 27" descr="Eligible for Marketplace or Medicaid/CHIP"/>
          <p:cNvGrpSpPr/>
          <p:nvPr/>
        </p:nvGrpSpPr>
        <p:grpSpPr>
          <a:xfrm>
            <a:off x="4850028" y="2743503"/>
            <a:ext cx="1752600" cy="1470144"/>
            <a:chOff x="5611564" y="338720"/>
            <a:chExt cx="2001738" cy="1693326"/>
          </a:xfrm>
        </p:grpSpPr>
        <p:sp>
          <p:nvSpPr>
            <p:cNvPr id="29" name="Rounded Rectangle 28"/>
            <p:cNvSpPr/>
            <p:nvPr/>
          </p:nvSpPr>
          <p:spPr>
            <a:xfrm>
              <a:off x="5611564" y="338720"/>
              <a:ext cx="2001738" cy="1693326"/>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0" name="Rounded Rectangle 4"/>
            <p:cNvSpPr/>
            <p:nvPr/>
          </p:nvSpPr>
          <p:spPr>
            <a:xfrm>
              <a:off x="5661160" y="422132"/>
              <a:ext cx="1902546" cy="15941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spcBef>
                  <a:spcPct val="0"/>
                </a:spcBef>
              </a:pPr>
              <a:r>
                <a:rPr lang="en-US" kern="1200" dirty="0" smtClean="0">
                  <a:latin typeface="Arial" pitchFamily="34" charset="0"/>
                  <a:cs typeface="Arial" pitchFamily="34" charset="0"/>
                </a:rPr>
                <a:t>Eligible for Marketplace or </a:t>
              </a:r>
            </a:p>
            <a:p>
              <a:pPr lvl="0" algn="ctr" defTabSz="622300">
                <a:spcBef>
                  <a:spcPct val="0"/>
                </a:spcBef>
              </a:pPr>
              <a:r>
                <a:rPr lang="en-US" kern="1200" dirty="0" smtClean="0">
                  <a:latin typeface="Arial" pitchFamily="34" charset="0"/>
                  <a:cs typeface="Arial" pitchFamily="34" charset="0"/>
                </a:rPr>
                <a:t>Medicaid/CHIP</a:t>
              </a:r>
            </a:p>
          </p:txBody>
        </p:sp>
      </p:grpSp>
      <p:grpSp>
        <p:nvGrpSpPr>
          <p:cNvPr id="31" name="Group 30" descr="Enroll in Marketplace"/>
          <p:cNvGrpSpPr/>
          <p:nvPr/>
        </p:nvGrpSpPr>
        <p:grpSpPr>
          <a:xfrm>
            <a:off x="7156703" y="1939340"/>
            <a:ext cx="1752600" cy="1036764"/>
            <a:chOff x="2809130" y="530481"/>
            <a:chExt cx="2001737" cy="1254062"/>
          </a:xfrm>
        </p:grpSpPr>
        <p:sp>
          <p:nvSpPr>
            <p:cNvPr id="32" name="Rounded Rectangle 31"/>
            <p:cNvSpPr/>
            <p:nvPr/>
          </p:nvSpPr>
          <p:spPr>
            <a:xfrm>
              <a:off x="2809130" y="530481"/>
              <a:ext cx="2001737" cy="1201043"/>
            </a:xfrm>
            <a:prstGeom prst="roundRect">
              <a:avLst>
                <a:gd name="adj" fmla="val 10000"/>
              </a:avLst>
            </a:prstGeom>
            <a:solidFill>
              <a:schemeClr val="bg1"/>
            </a:solid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33" name="Rounded Rectangle 4"/>
            <p:cNvSpPr/>
            <p:nvPr/>
          </p:nvSpPr>
          <p:spPr>
            <a:xfrm>
              <a:off x="2844307" y="653855"/>
              <a:ext cx="1931384" cy="113068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kern="1200" dirty="0" smtClean="0">
                  <a:solidFill>
                    <a:schemeClr val="tx1"/>
                  </a:solidFill>
                  <a:latin typeface="Arial" pitchFamily="34" charset="0"/>
                  <a:cs typeface="Arial" pitchFamily="34" charset="0"/>
                </a:rPr>
                <a:t>Enroll</a:t>
              </a:r>
            </a:p>
            <a:p>
              <a:pPr lvl="0" algn="ctr" defTabSz="622300">
                <a:lnSpc>
                  <a:spcPct val="90000"/>
                </a:lnSpc>
                <a:spcBef>
                  <a:spcPct val="0"/>
                </a:spcBef>
                <a:spcAft>
                  <a:spcPct val="35000"/>
                </a:spcAft>
              </a:pPr>
              <a:r>
                <a:rPr lang="en-US" dirty="0" smtClean="0">
                  <a:solidFill>
                    <a:schemeClr val="tx1"/>
                  </a:solidFill>
                  <a:latin typeface="Arial" pitchFamily="34" charset="0"/>
                  <a:cs typeface="Arial" pitchFamily="34" charset="0"/>
                </a:rPr>
                <a:t>(Marketplace)</a:t>
              </a:r>
              <a:endParaRPr lang="en-US" kern="1200" dirty="0">
                <a:solidFill>
                  <a:schemeClr val="tx1"/>
                </a:solidFill>
              </a:endParaRPr>
            </a:p>
          </p:txBody>
        </p:sp>
      </p:grpSp>
      <p:grpSp>
        <p:nvGrpSpPr>
          <p:cNvPr id="34" name="Group 33" descr="arrow"/>
          <p:cNvGrpSpPr/>
          <p:nvPr/>
        </p:nvGrpSpPr>
        <p:grpSpPr>
          <a:xfrm rot="19484870">
            <a:off x="6702097" y="2880194"/>
            <a:ext cx="485327" cy="498871"/>
            <a:chOff x="5011042" y="970984"/>
            <a:chExt cx="424368" cy="496431"/>
          </a:xfrm>
        </p:grpSpPr>
        <p:sp>
          <p:nvSpPr>
            <p:cNvPr id="35" name="Right Arrow 34"/>
            <p:cNvSpPr/>
            <p:nvPr/>
          </p:nvSpPr>
          <p:spPr>
            <a:xfrm>
              <a:off x="5011042" y="970984"/>
              <a:ext cx="424368" cy="496431"/>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6" name="Right Arrow 4"/>
            <p:cNvSpPr/>
            <p:nvPr/>
          </p:nvSpPr>
          <p:spPr>
            <a:xfrm>
              <a:off x="5011042" y="1070270"/>
              <a:ext cx="297058" cy="2978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dirty="0"/>
            </a:p>
          </p:txBody>
        </p:sp>
      </p:grpSp>
      <p:grpSp>
        <p:nvGrpSpPr>
          <p:cNvPr id="37" name="Group 36" descr="Enroll Medicaid/CHIP"/>
          <p:cNvGrpSpPr/>
          <p:nvPr/>
        </p:nvGrpSpPr>
        <p:grpSpPr>
          <a:xfrm>
            <a:off x="7156062" y="4060075"/>
            <a:ext cx="1752600" cy="1197302"/>
            <a:chOff x="2794086" y="549570"/>
            <a:chExt cx="2001737" cy="1234973"/>
          </a:xfrm>
        </p:grpSpPr>
        <p:sp>
          <p:nvSpPr>
            <p:cNvPr id="38" name="Rounded Rectangle 37"/>
            <p:cNvSpPr/>
            <p:nvPr/>
          </p:nvSpPr>
          <p:spPr>
            <a:xfrm>
              <a:off x="2794086" y="549570"/>
              <a:ext cx="2001737" cy="1201043"/>
            </a:xfrm>
            <a:prstGeom prst="roundRect">
              <a:avLst>
                <a:gd name="adj" fmla="val 10000"/>
              </a:avLst>
            </a:prstGeom>
            <a:solidFill>
              <a:schemeClr val="bg1"/>
            </a:solid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39" name="Rounded Rectangle 4"/>
            <p:cNvSpPr/>
            <p:nvPr/>
          </p:nvSpPr>
          <p:spPr>
            <a:xfrm>
              <a:off x="2844307" y="653855"/>
              <a:ext cx="1931384" cy="113068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kern="1200" dirty="0" smtClean="0">
                  <a:solidFill>
                    <a:schemeClr val="tx1"/>
                  </a:solidFill>
                  <a:latin typeface="Arial" pitchFamily="34" charset="0"/>
                  <a:cs typeface="Arial" pitchFamily="34" charset="0"/>
                </a:rPr>
                <a:t>Enroll</a:t>
              </a:r>
            </a:p>
            <a:p>
              <a:pPr lvl="0" algn="ctr" defTabSz="622300">
                <a:lnSpc>
                  <a:spcPct val="90000"/>
                </a:lnSpc>
                <a:spcBef>
                  <a:spcPct val="0"/>
                </a:spcBef>
                <a:spcAft>
                  <a:spcPct val="35000"/>
                </a:spcAft>
              </a:pPr>
              <a:r>
                <a:rPr lang="en-US" sz="1600" dirty="0" smtClean="0">
                  <a:solidFill>
                    <a:schemeClr val="tx1"/>
                  </a:solidFill>
                  <a:latin typeface="Arial" pitchFamily="34" charset="0"/>
                  <a:cs typeface="Arial" pitchFamily="34" charset="0"/>
                </a:rPr>
                <a:t>(Medicaid/CHIP)</a:t>
              </a:r>
              <a:endParaRPr lang="en-US" sz="1600" kern="1200" dirty="0">
                <a:solidFill>
                  <a:schemeClr val="tx1"/>
                </a:solidFill>
              </a:endParaRPr>
            </a:p>
          </p:txBody>
        </p:sp>
      </p:grpSp>
      <p:grpSp>
        <p:nvGrpSpPr>
          <p:cNvPr id="40" name="Group 39" descr="arrow"/>
          <p:cNvGrpSpPr/>
          <p:nvPr/>
        </p:nvGrpSpPr>
        <p:grpSpPr>
          <a:xfrm rot="2015396">
            <a:off x="6688243" y="3734311"/>
            <a:ext cx="498670" cy="498871"/>
            <a:chOff x="5011042" y="970984"/>
            <a:chExt cx="424368" cy="496431"/>
          </a:xfrm>
        </p:grpSpPr>
        <p:sp>
          <p:nvSpPr>
            <p:cNvPr id="41" name="Right Arrow 40"/>
            <p:cNvSpPr/>
            <p:nvPr/>
          </p:nvSpPr>
          <p:spPr>
            <a:xfrm>
              <a:off x="5011042" y="970984"/>
              <a:ext cx="424368" cy="496431"/>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42" name="Right Arrow 4"/>
            <p:cNvSpPr/>
            <p:nvPr/>
          </p:nvSpPr>
          <p:spPr>
            <a:xfrm>
              <a:off x="5011042" y="1070270"/>
              <a:ext cx="297058" cy="2978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dirty="0"/>
            </a:p>
          </p:txBody>
        </p:sp>
      </p:grpSp>
      <p:grpSp>
        <p:nvGrpSpPr>
          <p:cNvPr id="44" name="Group 43" descr="arrow"/>
          <p:cNvGrpSpPr/>
          <p:nvPr/>
        </p:nvGrpSpPr>
        <p:grpSpPr>
          <a:xfrm>
            <a:off x="4417730" y="3219623"/>
            <a:ext cx="357967" cy="418754"/>
            <a:chOff x="1858170" y="590722"/>
            <a:chExt cx="357967" cy="418754"/>
          </a:xfrm>
        </p:grpSpPr>
        <p:sp>
          <p:nvSpPr>
            <p:cNvPr id="45" name="Right Arrow 44"/>
            <p:cNvSpPr/>
            <p:nvPr/>
          </p:nvSpPr>
          <p:spPr>
            <a:xfrm>
              <a:off x="1858170" y="590722"/>
              <a:ext cx="357967" cy="418754"/>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46" name="Right Arrow 4"/>
            <p:cNvSpPr/>
            <p:nvPr/>
          </p:nvSpPr>
          <p:spPr>
            <a:xfrm>
              <a:off x="1858170" y="674473"/>
              <a:ext cx="250577" cy="251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dirty="0"/>
            </a:p>
          </p:txBody>
        </p:sp>
      </p:grpSp>
      <p:cxnSp>
        <p:nvCxnSpPr>
          <p:cNvPr id="9" name="Straight Connector 8" descr="line"/>
          <p:cNvCxnSpPr/>
          <p:nvPr/>
        </p:nvCxnSpPr>
        <p:spPr>
          <a:xfrm>
            <a:off x="1112107" y="4114800"/>
            <a:ext cx="0" cy="481099"/>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487696" y="4114800"/>
            <a:ext cx="0" cy="481099"/>
          </a:xfrm>
          <a:prstGeom prst="line">
            <a:avLst/>
          </a:prstGeom>
        </p:spPr>
        <p:style>
          <a:lnRef idx="1">
            <a:schemeClr val="accent1"/>
          </a:lnRef>
          <a:fillRef idx="0">
            <a:schemeClr val="accent1"/>
          </a:fillRef>
          <a:effectRef idx="0">
            <a:schemeClr val="accent1"/>
          </a:effectRef>
          <a:fontRef idx="minor">
            <a:schemeClr val="tx1"/>
          </a:fontRef>
        </p:style>
      </p:cxnSp>
      <p:sp>
        <p:nvSpPr>
          <p:cNvPr id="10" name="Date Placeholder 9"/>
          <p:cNvSpPr>
            <a:spLocks noGrp="1"/>
          </p:cNvSpPr>
          <p:nvPr>
            <p:ph type="dt" sz="half" idx="10"/>
          </p:nvPr>
        </p:nvSpPr>
        <p:spPr/>
        <p:txBody>
          <a:bodyPr/>
          <a:lstStyle/>
          <a:p>
            <a:fld id="{99F4C43B-8BEA-46A9-BFA0-2E48F0F5868A}" type="datetime1">
              <a:rPr lang="en-US" smtClean="0"/>
              <a:pPr/>
              <a:t>11/21/2013</a:t>
            </a:fld>
            <a:endParaRPr lang="en-US" dirty="0"/>
          </a:p>
        </p:txBody>
      </p:sp>
    </p:spTree>
    <p:extLst>
      <p:ext uri="{BB962C8B-B14F-4D97-AF65-F5344CB8AC3E}">
        <p14:creationId xmlns:p14="http://schemas.microsoft.com/office/powerpoint/2010/main" val="2178543732"/>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2"/>
          </p:nvPr>
        </p:nvSpPr>
        <p:spPr/>
        <p:txBody>
          <a:bodyPr/>
          <a:lstStyle/>
          <a:p>
            <a:fld id="{96A60BE8-D3F2-4BB3-8547-D3770F9AB90C}" type="datetime1">
              <a:rPr lang="en-US" smtClean="0"/>
              <a:pPr/>
              <a:t>11/21/2013</a:t>
            </a:fld>
            <a:endParaRPr lang="en-US" dirty="0"/>
          </a:p>
        </p:txBody>
      </p:sp>
      <p:sp>
        <p:nvSpPr>
          <p:cNvPr id="7" name="TextBox 6" descr="Easy, Conveninet and Streamlined"/>
          <p:cNvSpPr txBox="1"/>
          <p:nvPr/>
        </p:nvSpPr>
        <p:spPr>
          <a:xfrm>
            <a:off x="3290602" y="3240776"/>
            <a:ext cx="2486596" cy="1384995"/>
          </a:xfrm>
          <a:prstGeom prst="rect">
            <a:avLst/>
          </a:prstGeom>
          <a:noFill/>
        </p:spPr>
        <p:txBody>
          <a:bodyPr wrap="square" rtlCol="0">
            <a:spAutoFit/>
          </a:bodyPr>
          <a:lstStyle/>
          <a:p>
            <a:pPr marL="285750" indent="-285750">
              <a:buFont typeface="Wingdings" pitchFamily="2" charset="2"/>
              <a:buChar char="§"/>
            </a:pPr>
            <a:r>
              <a:rPr lang="en-US" sz="2800" b="1" dirty="0" smtClean="0">
                <a:solidFill>
                  <a:schemeClr val="tx2">
                    <a:lumMod val="75000"/>
                  </a:schemeClr>
                </a:solidFill>
              </a:rPr>
              <a:t>Easy</a:t>
            </a:r>
          </a:p>
          <a:p>
            <a:pPr marL="285750" indent="-285750">
              <a:buFont typeface="Wingdings" pitchFamily="2" charset="2"/>
              <a:buChar char="§"/>
            </a:pPr>
            <a:r>
              <a:rPr lang="en-US" sz="2800" b="1" dirty="0" smtClean="0">
                <a:solidFill>
                  <a:schemeClr val="tx2">
                    <a:lumMod val="75000"/>
                  </a:schemeClr>
                </a:solidFill>
              </a:rPr>
              <a:t>Convenient</a:t>
            </a:r>
          </a:p>
          <a:p>
            <a:pPr marL="285750" indent="-285750">
              <a:buFont typeface="Wingdings" pitchFamily="2" charset="2"/>
              <a:buChar char="§"/>
            </a:pPr>
            <a:r>
              <a:rPr lang="en-US" sz="2800" b="1" dirty="0" smtClean="0">
                <a:solidFill>
                  <a:schemeClr val="tx2">
                    <a:lumMod val="75000"/>
                  </a:schemeClr>
                </a:solidFill>
              </a:rPr>
              <a:t>Streamlined</a:t>
            </a:r>
            <a:endParaRPr lang="en-US" sz="2800" b="1" dirty="0">
              <a:solidFill>
                <a:schemeClr val="tx2">
                  <a:lumMod val="75000"/>
                </a:schemeClr>
              </a:solidFill>
            </a:endParaRPr>
          </a:p>
        </p:txBody>
      </p:sp>
      <p:sp>
        <p:nvSpPr>
          <p:cNvPr id="15" name="TextBox 14" descr="In person"/>
          <p:cNvSpPr txBox="1"/>
          <p:nvPr/>
        </p:nvSpPr>
        <p:spPr>
          <a:xfrm>
            <a:off x="6032897" y="5812018"/>
            <a:ext cx="2045212" cy="523220"/>
          </a:xfrm>
          <a:prstGeom prst="rect">
            <a:avLst/>
          </a:prstGeom>
          <a:noFill/>
        </p:spPr>
        <p:txBody>
          <a:bodyPr wrap="square" rtlCol="0">
            <a:spAutoFit/>
          </a:bodyPr>
          <a:lstStyle/>
          <a:p>
            <a:pPr algn="ctr"/>
            <a:r>
              <a:rPr lang="en-US" sz="2800" b="1" dirty="0" smtClean="0">
                <a:solidFill>
                  <a:schemeClr val="tx2">
                    <a:lumMod val="75000"/>
                  </a:schemeClr>
                </a:solidFill>
                <a:latin typeface="Arial Black" pitchFamily="34" charset="0"/>
              </a:rPr>
              <a:t>In Person</a:t>
            </a:r>
            <a:endParaRPr lang="en-US" sz="2800" b="1" dirty="0">
              <a:solidFill>
                <a:schemeClr val="tx2">
                  <a:lumMod val="75000"/>
                </a:schemeClr>
              </a:solidFill>
              <a:latin typeface="Arial Black" pitchFamily="34" charset="0"/>
            </a:endParaRPr>
          </a:p>
        </p:txBody>
      </p:sp>
      <p:pic>
        <p:nvPicPr>
          <p:cNvPr id="1026" name="Picture 2" descr="photo of man at a counte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862" t="20058" r="13554" b="15318"/>
          <a:stretch/>
        </p:blipFill>
        <p:spPr bwMode="auto">
          <a:xfrm>
            <a:off x="5867400" y="3829797"/>
            <a:ext cx="2009346" cy="1866154"/>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descr="by mail"/>
          <p:cNvSpPr txBox="1"/>
          <p:nvPr/>
        </p:nvSpPr>
        <p:spPr>
          <a:xfrm>
            <a:off x="6049713" y="3240776"/>
            <a:ext cx="2045212" cy="523220"/>
          </a:xfrm>
          <a:prstGeom prst="rect">
            <a:avLst/>
          </a:prstGeom>
          <a:noFill/>
        </p:spPr>
        <p:txBody>
          <a:bodyPr wrap="square" rtlCol="0">
            <a:spAutoFit/>
          </a:bodyPr>
          <a:lstStyle/>
          <a:p>
            <a:pPr algn="ctr"/>
            <a:r>
              <a:rPr lang="en-US" sz="2800" b="1" dirty="0" smtClean="0">
                <a:solidFill>
                  <a:schemeClr val="tx2">
                    <a:lumMod val="75000"/>
                  </a:schemeClr>
                </a:solidFill>
                <a:latin typeface="Arial Black" pitchFamily="34" charset="0"/>
              </a:rPr>
              <a:t>By Mail</a:t>
            </a:r>
            <a:endParaRPr lang="en-US" sz="2800" b="1" dirty="0">
              <a:solidFill>
                <a:schemeClr val="tx2">
                  <a:lumMod val="75000"/>
                </a:schemeClr>
              </a:solidFill>
              <a:latin typeface="Arial Black" pitchFamily="34" charset="0"/>
            </a:endParaRPr>
          </a:p>
        </p:txBody>
      </p:sp>
      <p:pic>
        <p:nvPicPr>
          <p:cNvPr id="6151" name="Picture 7" descr="photo of a person's hand holding a piece of mail"/>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4735" b="22535"/>
          <a:stretch/>
        </p:blipFill>
        <p:spPr bwMode="auto">
          <a:xfrm>
            <a:off x="5834743" y="1749344"/>
            <a:ext cx="2215547" cy="13898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descr="By Phone"/>
          <p:cNvSpPr txBox="1"/>
          <p:nvPr/>
        </p:nvSpPr>
        <p:spPr>
          <a:xfrm>
            <a:off x="679880" y="5841655"/>
            <a:ext cx="2415532" cy="523220"/>
          </a:xfrm>
          <a:prstGeom prst="rect">
            <a:avLst/>
          </a:prstGeom>
          <a:noFill/>
        </p:spPr>
        <p:txBody>
          <a:bodyPr wrap="square" rtlCol="0">
            <a:spAutoFit/>
          </a:bodyPr>
          <a:lstStyle/>
          <a:p>
            <a:pPr algn="ctr"/>
            <a:r>
              <a:rPr lang="en-US" sz="2800" dirty="0" smtClean="0">
                <a:solidFill>
                  <a:schemeClr val="tx2">
                    <a:lumMod val="75000"/>
                  </a:schemeClr>
                </a:solidFill>
                <a:latin typeface="Arial Black" pitchFamily="34" charset="0"/>
              </a:rPr>
              <a:t>By Phone</a:t>
            </a:r>
            <a:endParaRPr lang="en-US" sz="2800" dirty="0">
              <a:solidFill>
                <a:schemeClr val="tx2">
                  <a:lumMod val="75000"/>
                </a:schemeClr>
              </a:solidFill>
              <a:latin typeface="Arial Black" pitchFamily="34" charset="0"/>
            </a:endParaRPr>
          </a:p>
        </p:txBody>
      </p:sp>
      <p:pic>
        <p:nvPicPr>
          <p:cNvPr id="6149" name="Picture 5" descr="Photograph of woman on the telephone"/>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775" t="23561" r="20833" b="23524"/>
          <a:stretch/>
        </p:blipFill>
        <p:spPr bwMode="auto">
          <a:xfrm>
            <a:off x="796258" y="4376028"/>
            <a:ext cx="2119363" cy="1487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descr="Online"/>
          <p:cNvSpPr txBox="1"/>
          <p:nvPr/>
        </p:nvSpPr>
        <p:spPr>
          <a:xfrm>
            <a:off x="838200" y="3763996"/>
            <a:ext cx="1893800" cy="523220"/>
          </a:xfrm>
          <a:prstGeom prst="rect">
            <a:avLst/>
          </a:prstGeom>
          <a:noFill/>
        </p:spPr>
        <p:txBody>
          <a:bodyPr wrap="square" rtlCol="0">
            <a:spAutoFit/>
          </a:bodyPr>
          <a:lstStyle/>
          <a:p>
            <a:pPr algn="ctr"/>
            <a:r>
              <a:rPr lang="en-US" sz="2800" b="1" dirty="0">
                <a:solidFill>
                  <a:schemeClr val="tx2">
                    <a:lumMod val="75000"/>
                  </a:schemeClr>
                </a:solidFill>
                <a:latin typeface="Arial Black" pitchFamily="34" charset="0"/>
              </a:rPr>
              <a:t>Online</a:t>
            </a:r>
          </a:p>
        </p:txBody>
      </p:sp>
      <p:pic>
        <p:nvPicPr>
          <p:cNvPr id="7173" name="Picture 5" descr="Photo of woman at a compute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2145" b="19803"/>
          <a:stretch/>
        </p:blipFill>
        <p:spPr bwMode="auto">
          <a:xfrm>
            <a:off x="954602" y="1729167"/>
            <a:ext cx="1877928" cy="191602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normAutofit/>
          </a:bodyPr>
          <a:lstStyle/>
          <a:p>
            <a:pPr algn="ctr"/>
            <a:r>
              <a:rPr lang="en-US" dirty="0" smtClean="0">
                <a:effectLst/>
                <a:latin typeface="Calibri" pitchFamily="34" charset="0"/>
                <a:cs typeface="Calibri" pitchFamily="34" charset="0"/>
              </a:rPr>
              <a:t>How to Apply</a:t>
            </a:r>
            <a:endParaRPr lang="en-US" dirty="0">
              <a:effectLst/>
            </a:endParaRPr>
          </a:p>
        </p:txBody>
      </p:sp>
      <p:sp>
        <p:nvSpPr>
          <p:cNvPr id="2" name="Slide Number Placeholder 1"/>
          <p:cNvSpPr>
            <a:spLocks noGrp="1"/>
          </p:cNvSpPr>
          <p:nvPr>
            <p:ph type="sldNum" sz="quarter" idx="12"/>
          </p:nvPr>
        </p:nvSpPr>
        <p:spPr/>
        <p:txBody>
          <a:bodyPr/>
          <a:lstStyle/>
          <a:p>
            <a:fld id="{4C7DC1E6-81B2-456F-AAD5-518541D82B07}" type="slidenum">
              <a:rPr lang="en-US" smtClean="0"/>
              <a:pPr/>
              <a:t>19</a:t>
            </a:fld>
            <a:endParaRPr lang="en-US" dirty="0"/>
          </a:p>
        </p:txBody>
      </p:sp>
    </p:spTree>
    <p:extLst>
      <p:ext uri="{BB962C8B-B14F-4D97-AF65-F5344CB8AC3E}">
        <p14:creationId xmlns:p14="http://schemas.microsoft.com/office/powerpoint/2010/main" val="2769943105"/>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Problem</a:t>
            </a:r>
            <a:endParaRPr lang="en-US" dirty="0"/>
          </a:p>
        </p:txBody>
      </p:sp>
      <p:sp>
        <p:nvSpPr>
          <p:cNvPr id="4" name="Date Placeholder 3"/>
          <p:cNvSpPr>
            <a:spLocks noGrp="1"/>
          </p:cNvSpPr>
          <p:nvPr>
            <p:ph type="dt" sz="half" idx="2"/>
          </p:nvPr>
        </p:nvSpPr>
        <p:spPr/>
        <p:txBody>
          <a:bodyPr/>
          <a:lstStyle/>
          <a:p>
            <a:fld id="{6B247B20-DE69-47E6-B2A0-D16DC7CAD87C}" type="datetime1">
              <a:rPr lang="en-US" smtClean="0"/>
              <a:pPr/>
              <a:t>11/21/2013</a:t>
            </a:fld>
            <a:endParaRPr lang="en-US" dirty="0"/>
          </a:p>
        </p:txBody>
      </p:sp>
      <p:sp>
        <p:nvSpPr>
          <p:cNvPr id="5" name="Footer Placeholder 4"/>
          <p:cNvSpPr>
            <a:spLocks noGrp="1"/>
          </p:cNvSpPr>
          <p:nvPr>
            <p:ph type="ftr" sz="quarter" idx="3"/>
          </p:nvPr>
        </p:nvSpPr>
        <p:spPr/>
        <p:txBody>
          <a:bodyPr/>
          <a:lstStyle/>
          <a:p>
            <a:r>
              <a:rPr lang="en-US" smtClean="0"/>
              <a:t>The Health Insurance Marketplace 101 </a:t>
            </a:r>
            <a:endParaRPr lang="en-US" dirty="0"/>
          </a:p>
        </p:txBody>
      </p:sp>
      <p:sp>
        <p:nvSpPr>
          <p:cNvPr id="6" name="Slide Number Placeholder 5"/>
          <p:cNvSpPr>
            <a:spLocks noGrp="1"/>
          </p:cNvSpPr>
          <p:nvPr>
            <p:ph type="sldNum" sz="quarter" idx="12"/>
          </p:nvPr>
        </p:nvSpPr>
        <p:spPr/>
        <p:txBody>
          <a:bodyPr/>
          <a:lstStyle/>
          <a:p>
            <a:fld id="{4C7DC1E6-81B2-456F-AAD5-518541D82B07}" type="slidenum">
              <a:rPr lang="en-US" smtClean="0"/>
              <a:pPr/>
              <a:t>2</a:t>
            </a:fld>
            <a:endParaRPr lang="en-US" dirty="0"/>
          </a:p>
        </p:txBody>
      </p:sp>
      <p:sp>
        <p:nvSpPr>
          <p:cNvPr id="7" name="Content Placeholder 2"/>
          <p:cNvSpPr>
            <a:spLocks noGrp="1"/>
          </p:cNvSpPr>
          <p:nvPr>
            <p:ph idx="1"/>
          </p:nvPr>
        </p:nvSpPr>
        <p:spPr>
          <a:xfrm>
            <a:off x="457200" y="1676400"/>
            <a:ext cx="8229600" cy="4862512"/>
          </a:xfrm>
        </p:spPr>
        <p:txBody>
          <a:bodyPr>
            <a:normAutofit fontScale="47500" lnSpcReduction="20000"/>
          </a:bodyPr>
          <a:lstStyle/>
          <a:p>
            <a:pPr eaLnBrk="1" hangingPunct="1"/>
            <a:r>
              <a:rPr lang="en-US" sz="5500" dirty="0" smtClean="0">
                <a:latin typeface="Calibri" pitchFamily="34" charset="0"/>
              </a:rPr>
              <a:t>Insurance companies could take advantage of you and </a:t>
            </a:r>
            <a:r>
              <a:rPr lang="en-US" sz="5500" b="1" dirty="0" smtClean="0">
                <a:latin typeface="Calibri" pitchFamily="34" charset="0"/>
              </a:rPr>
              <a:t> </a:t>
            </a:r>
            <a:r>
              <a:rPr lang="en-US" sz="5500" dirty="0" smtClean="0">
                <a:latin typeface="Calibri" pitchFamily="34" charset="0"/>
              </a:rPr>
              <a:t>turn away the 129 million Americans</a:t>
            </a:r>
            <a:r>
              <a:rPr lang="en-US" sz="5500" b="1" dirty="0" smtClean="0">
                <a:latin typeface="Calibri" pitchFamily="34" charset="0"/>
              </a:rPr>
              <a:t> </a:t>
            </a:r>
            <a:r>
              <a:rPr lang="en-US" sz="5500" dirty="0" smtClean="0">
                <a:latin typeface="Calibri" pitchFamily="34" charset="0"/>
              </a:rPr>
              <a:t>with pre-existing conditions</a:t>
            </a:r>
            <a:r>
              <a:rPr lang="en-US" sz="5500" dirty="0" smtClean="0">
                <a:latin typeface="Helvetica" pitchFamily="34" charset="0"/>
              </a:rPr>
              <a:t>.</a:t>
            </a:r>
          </a:p>
          <a:p>
            <a:pPr eaLnBrk="1" hangingPunct="1">
              <a:buFont typeface="Arial" charset="0"/>
              <a:buNone/>
            </a:pPr>
            <a:endParaRPr lang="en-US" sz="5500" dirty="0" smtClean="0">
              <a:latin typeface="Calibri" pitchFamily="34" charset="0"/>
            </a:endParaRPr>
          </a:p>
          <a:p>
            <a:pPr eaLnBrk="1" hangingPunct="1"/>
            <a:r>
              <a:rPr lang="en-US" sz="5500" dirty="0" smtClean="0">
                <a:latin typeface="Calibri" pitchFamily="34" charset="0"/>
              </a:rPr>
              <a:t>Premiums had more than doubled over the last decade.</a:t>
            </a:r>
          </a:p>
          <a:p>
            <a:pPr eaLnBrk="1" hangingPunct="1">
              <a:buFont typeface="Arial" charset="0"/>
              <a:buNone/>
            </a:pPr>
            <a:endParaRPr lang="en-US" sz="5500" dirty="0" smtClean="0">
              <a:latin typeface="Calibri" pitchFamily="34" charset="0"/>
            </a:endParaRPr>
          </a:p>
          <a:p>
            <a:pPr eaLnBrk="1" hangingPunct="1"/>
            <a:r>
              <a:rPr lang="en-US" sz="5500" dirty="0" smtClean="0">
                <a:latin typeface="Calibri" pitchFamily="34" charset="0"/>
              </a:rPr>
              <a:t>Tens of millions were underinsured, many had coverage but were afraid of losing it, and 50 million Americans had no insurance at all.</a:t>
            </a:r>
          </a:p>
          <a:p>
            <a:pPr eaLnBrk="1" hangingPunct="1">
              <a:buNone/>
            </a:pPr>
            <a:endParaRPr lang="en-US" sz="5500" dirty="0" smtClean="0">
              <a:latin typeface="Calibri" pitchFamily="34" charset="0"/>
            </a:endParaRPr>
          </a:p>
          <a:p>
            <a:pPr eaLnBrk="1" hangingPunct="1"/>
            <a:r>
              <a:rPr lang="en-US" sz="5500" dirty="0" smtClean="0">
                <a:latin typeface="Calibri" pitchFamily="34" charset="0"/>
              </a:rPr>
              <a:t>Latinos, like other racial and ethnic minorities, continued to lag behind in many health indicators, including prevalence of chronic illness and access to quality care.</a:t>
            </a:r>
          </a:p>
          <a:p>
            <a:pPr eaLnBrk="1" hangingPunct="1">
              <a:buFont typeface="Arial" charset="0"/>
              <a:buNone/>
            </a:pPr>
            <a:endParaRPr lang="en-US" sz="2400" dirty="0" smtClean="0">
              <a:latin typeface="Calibri"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2"/>
          </p:nvPr>
        </p:nvSpPr>
        <p:spPr/>
        <p:txBody>
          <a:bodyPr/>
          <a:lstStyle/>
          <a:p>
            <a:fld id="{0F8A17A2-8FEA-439A-AFD5-69200C03F319}" type="datetime1">
              <a:rPr lang="en-US" smtClean="0"/>
              <a:pPr/>
              <a:t>11/21/2013</a:t>
            </a:fld>
            <a:endParaRPr lang="en-US" dirty="0"/>
          </a:p>
        </p:txBody>
      </p:sp>
      <p:pic>
        <p:nvPicPr>
          <p:cNvPr id="2050" name="Picture 2" descr="Photo of a customer service representative with a head se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3517"/>
          <a:stretch/>
        </p:blipFill>
        <p:spPr bwMode="auto">
          <a:xfrm>
            <a:off x="7543800" y="2514600"/>
            <a:ext cx="1392534" cy="20574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p:txBody>
          <a:bodyPr>
            <a:normAutofit lnSpcReduction="10000"/>
          </a:bodyPr>
          <a:lstStyle/>
          <a:p>
            <a:r>
              <a:rPr lang="en-US" sz="3200" dirty="0" smtClean="0">
                <a:latin typeface="Calibri" pitchFamily="34" charset="0"/>
                <a:cs typeface="Calibri" pitchFamily="34" charset="0"/>
              </a:rPr>
              <a:t>Help will be available in the Marketplace</a:t>
            </a:r>
          </a:p>
          <a:p>
            <a:pPr lvl="1"/>
            <a:r>
              <a:rPr lang="en-US" dirty="0" smtClean="0">
                <a:latin typeface="Calibri" pitchFamily="34" charset="0"/>
                <a:cs typeface="Calibri" pitchFamily="34" charset="0"/>
              </a:rPr>
              <a:t>Toll-free call center  - 24/7</a:t>
            </a:r>
          </a:p>
          <a:p>
            <a:pPr lvl="2"/>
            <a:r>
              <a:rPr lang="en-US" sz="2400" dirty="0" smtClean="0">
                <a:latin typeface="Calibri" pitchFamily="34" charset="0"/>
                <a:cs typeface="Calibri" pitchFamily="34" charset="0"/>
              </a:rPr>
              <a:t>150 languages</a:t>
            </a:r>
          </a:p>
          <a:p>
            <a:pPr lvl="1"/>
            <a:r>
              <a:rPr lang="en-US" dirty="0" smtClean="0">
                <a:latin typeface="Calibri" pitchFamily="34" charset="0"/>
                <a:cs typeface="Calibri" pitchFamily="34" charset="0"/>
              </a:rPr>
              <a:t>Website chat 24/7 (English and Spanish)</a:t>
            </a:r>
          </a:p>
          <a:p>
            <a:pPr lvl="1"/>
            <a:r>
              <a:rPr lang="en-US" dirty="0" smtClean="0">
                <a:latin typeface="Calibri" pitchFamily="34" charset="0"/>
                <a:cs typeface="Calibri" pitchFamily="34" charset="0"/>
              </a:rPr>
              <a:t>Help in-person</a:t>
            </a:r>
          </a:p>
          <a:p>
            <a:pPr lvl="2"/>
            <a:r>
              <a:rPr lang="en-US" sz="2400" dirty="0" smtClean="0">
                <a:latin typeface="Calibri" pitchFamily="34" charset="0"/>
                <a:cs typeface="Calibri" pitchFamily="34" charset="0"/>
              </a:rPr>
              <a:t>Navigators </a:t>
            </a:r>
          </a:p>
          <a:p>
            <a:pPr lvl="2"/>
            <a:r>
              <a:rPr lang="en-US" sz="2400" dirty="0" smtClean="0">
                <a:latin typeface="Calibri" pitchFamily="34" charset="0"/>
                <a:cs typeface="Calibri" pitchFamily="34" charset="0"/>
              </a:rPr>
              <a:t>Other trained enrollment assisters</a:t>
            </a:r>
          </a:p>
          <a:p>
            <a:pPr lvl="3"/>
            <a:r>
              <a:rPr lang="en-US" sz="2400" dirty="0" smtClean="0">
                <a:latin typeface="Calibri" pitchFamily="34" charset="0"/>
                <a:cs typeface="Calibri" pitchFamily="34" charset="0"/>
              </a:rPr>
              <a:t>Local Community Health Centers, libraries, hospitals and other locations in local communities</a:t>
            </a:r>
          </a:p>
          <a:p>
            <a:pPr lvl="2"/>
            <a:r>
              <a:rPr lang="en-US" sz="2400" dirty="0" smtClean="0">
                <a:latin typeface="Calibri" pitchFamily="34" charset="0"/>
                <a:cs typeface="Calibri" pitchFamily="34" charset="0"/>
              </a:rPr>
              <a:t>Agents and brokers</a:t>
            </a:r>
          </a:p>
          <a:p>
            <a:endParaRPr lang="en-US" dirty="0"/>
          </a:p>
        </p:txBody>
      </p:sp>
      <p:sp>
        <p:nvSpPr>
          <p:cNvPr id="2" name="Title 1"/>
          <p:cNvSpPr>
            <a:spLocks noGrp="1"/>
          </p:cNvSpPr>
          <p:nvPr>
            <p:ph type="title"/>
          </p:nvPr>
        </p:nvSpPr>
        <p:spPr/>
        <p:txBody>
          <a:bodyPr>
            <a:normAutofit/>
          </a:bodyPr>
          <a:lstStyle/>
          <a:p>
            <a:pPr algn="ctr"/>
            <a:r>
              <a:rPr lang="en-US" sz="4000" dirty="0" smtClean="0">
                <a:effectLst/>
                <a:latin typeface="Calibri" pitchFamily="34" charset="0"/>
                <a:cs typeface="Calibri" pitchFamily="34" charset="0"/>
              </a:rPr>
              <a:t>Assistance – It’s Available If You Need </a:t>
            </a:r>
            <a:r>
              <a:rPr lang="en-US" sz="4000" dirty="0" smtClean="0">
                <a:latin typeface="Calibri" pitchFamily="34" charset="0"/>
                <a:cs typeface="Calibri" pitchFamily="34" charset="0"/>
              </a:rPr>
              <a:t>It</a:t>
            </a:r>
            <a:endParaRPr lang="en-US" sz="4000" dirty="0">
              <a:effectLst/>
              <a:latin typeface="Calibri" pitchFamily="34" charset="0"/>
              <a:cs typeface="Calibri" pitchFamily="34" charset="0"/>
            </a:endParaRPr>
          </a:p>
        </p:txBody>
      </p:sp>
      <p:sp>
        <p:nvSpPr>
          <p:cNvPr id="4" name="Slide Number Placeholder 3"/>
          <p:cNvSpPr>
            <a:spLocks noGrp="1"/>
          </p:cNvSpPr>
          <p:nvPr>
            <p:ph type="sldNum" sz="quarter" idx="12"/>
          </p:nvPr>
        </p:nvSpPr>
        <p:spPr/>
        <p:txBody>
          <a:bodyPr/>
          <a:lstStyle/>
          <a:p>
            <a:fld id="{4C7DC1E6-81B2-456F-AAD5-518541D82B07}" type="slidenum">
              <a:rPr lang="en-US" smtClean="0"/>
              <a:pPr/>
              <a:t>20</a:t>
            </a:fld>
            <a:endParaRPr lang="en-US" dirty="0"/>
          </a:p>
        </p:txBody>
      </p:sp>
    </p:spTree>
    <p:extLst>
      <p:ext uri="{BB962C8B-B14F-4D97-AF65-F5344CB8AC3E}">
        <p14:creationId xmlns:p14="http://schemas.microsoft.com/office/powerpoint/2010/main" val="2297833988"/>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2"/>
          </p:nvPr>
        </p:nvSpPr>
        <p:spPr/>
        <p:txBody>
          <a:bodyPr/>
          <a:lstStyle/>
          <a:p>
            <a:fld id="{36BD4B39-203D-4C30-BD3F-95D2834BA681}" type="datetime1">
              <a:rPr lang="en-US" smtClean="0"/>
              <a:pPr/>
              <a:t>11/21/2013</a:t>
            </a:fld>
            <a:endParaRPr lang="en-US" dirty="0"/>
          </a:p>
        </p:txBody>
      </p:sp>
      <p:pic>
        <p:nvPicPr>
          <p:cNvPr id="2050" name="Picture 2" descr="screenshot of the healthcare.gov websit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0357" t="14793" r="32233" b="24651"/>
          <a:stretch/>
        </p:blipFill>
        <p:spPr bwMode="auto">
          <a:xfrm>
            <a:off x="4572000" y="1524000"/>
            <a:ext cx="4079895" cy="4952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ight Arrow 10" descr="arrow pointing to screen shot of the healthcare.gov website"/>
          <p:cNvSpPr/>
          <p:nvPr/>
        </p:nvSpPr>
        <p:spPr>
          <a:xfrm>
            <a:off x="3810000" y="2482804"/>
            <a:ext cx="609600" cy="232751"/>
          </a:xfrm>
          <a:prstGeom prst="right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60000"/>
                  <a:lumOff val="40000"/>
                </a:schemeClr>
              </a:solidFill>
            </a:endParaRPr>
          </a:p>
        </p:txBody>
      </p:sp>
      <p:sp>
        <p:nvSpPr>
          <p:cNvPr id="3" name="TextBox 2"/>
          <p:cNvSpPr txBox="1"/>
          <p:nvPr/>
        </p:nvSpPr>
        <p:spPr>
          <a:xfrm>
            <a:off x="457200" y="3882571"/>
            <a:ext cx="3363686" cy="1200329"/>
          </a:xfrm>
          <a:prstGeom prst="rect">
            <a:avLst/>
          </a:prstGeom>
          <a:noFill/>
        </p:spPr>
        <p:txBody>
          <a:bodyPr wrap="square" rtlCol="0">
            <a:spAutoFit/>
          </a:bodyPr>
          <a:lstStyle/>
          <a:p>
            <a:r>
              <a:rPr lang="en-US" sz="2400" dirty="0" smtClean="0"/>
              <a:t>Starting October 1, 2013, you will be able to apply through this site</a:t>
            </a:r>
            <a:endParaRPr lang="en-US" sz="2400" dirty="0"/>
          </a:p>
        </p:txBody>
      </p:sp>
      <p:sp>
        <p:nvSpPr>
          <p:cNvPr id="17" name="Rounded Rectangle 16"/>
          <p:cNvSpPr/>
          <p:nvPr/>
        </p:nvSpPr>
        <p:spPr>
          <a:xfrm>
            <a:off x="457200" y="2233661"/>
            <a:ext cx="3042780" cy="96378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solidFill>
                  <a:schemeClr val="tx1"/>
                </a:solidFill>
              </a:rPr>
              <a:t>Now - Sign up for Email and Text Alerts and Get Ready</a:t>
            </a:r>
            <a:endParaRPr lang="en-US" sz="2400" dirty="0">
              <a:solidFill>
                <a:schemeClr val="tx1"/>
              </a:solidFill>
            </a:endParaRPr>
          </a:p>
        </p:txBody>
      </p:sp>
      <p:sp>
        <p:nvSpPr>
          <p:cNvPr id="2" name="Title 1"/>
          <p:cNvSpPr>
            <a:spLocks noGrp="1"/>
          </p:cNvSpPr>
          <p:nvPr>
            <p:ph type="title"/>
          </p:nvPr>
        </p:nvSpPr>
        <p:spPr/>
        <p:txBody>
          <a:bodyPr>
            <a:noAutofit/>
          </a:bodyPr>
          <a:lstStyle/>
          <a:p>
            <a:pPr algn="ctr"/>
            <a:r>
              <a:rPr lang="en-US" sz="4000" dirty="0" smtClean="0">
                <a:effectLst/>
                <a:latin typeface="Calibri" pitchFamily="34" charset="0"/>
                <a:cs typeface="Calibri" pitchFamily="34" charset="0"/>
              </a:rPr>
              <a:t>www.HealthCare.gov</a:t>
            </a:r>
            <a:endParaRPr lang="en-US" sz="4000" dirty="0">
              <a:effectLst/>
              <a:latin typeface="Calibri" pitchFamily="34" charset="0"/>
              <a:cs typeface="Calibri" pitchFamily="34" charset="0"/>
            </a:endParaRPr>
          </a:p>
        </p:txBody>
      </p:sp>
      <p:sp>
        <p:nvSpPr>
          <p:cNvPr id="4" name="Slide Number Placeholder 3"/>
          <p:cNvSpPr>
            <a:spLocks noGrp="1"/>
          </p:cNvSpPr>
          <p:nvPr>
            <p:ph type="sldNum" sz="quarter" idx="12"/>
          </p:nvPr>
        </p:nvSpPr>
        <p:spPr/>
        <p:txBody>
          <a:bodyPr/>
          <a:lstStyle/>
          <a:p>
            <a:fld id="{4C7DC1E6-81B2-456F-AAD5-518541D82B07}" type="slidenum">
              <a:rPr lang="en-US" smtClean="0"/>
              <a:pPr/>
              <a:t>21</a:t>
            </a:fld>
            <a:endParaRPr lang="en-US" dirty="0"/>
          </a:p>
        </p:txBody>
      </p:sp>
      <p:sp>
        <p:nvSpPr>
          <p:cNvPr id="10" name="TextBox 9"/>
          <p:cNvSpPr txBox="1"/>
          <p:nvPr/>
        </p:nvSpPr>
        <p:spPr>
          <a:xfrm>
            <a:off x="533400" y="5334000"/>
            <a:ext cx="3363686" cy="830997"/>
          </a:xfrm>
          <a:prstGeom prst="rect">
            <a:avLst/>
          </a:prstGeom>
          <a:noFill/>
        </p:spPr>
        <p:txBody>
          <a:bodyPr wrap="square" rtlCol="0">
            <a:spAutoFit/>
          </a:bodyPr>
          <a:lstStyle/>
          <a:p>
            <a:r>
              <a:rPr lang="en-US" sz="2400" dirty="0" smtClean="0"/>
              <a:t>Also available in Spanish: </a:t>
            </a:r>
            <a:r>
              <a:rPr lang="en-US" sz="2400" dirty="0" err="1" smtClean="0"/>
              <a:t>CuidadoDeSalud.gov</a:t>
            </a:r>
            <a:endParaRPr lang="en-US" sz="2400" dirty="0"/>
          </a:p>
        </p:txBody>
      </p:sp>
    </p:spTree>
    <p:extLst>
      <p:ext uri="{BB962C8B-B14F-4D97-AF65-F5344CB8AC3E}">
        <p14:creationId xmlns:p14="http://schemas.microsoft.com/office/powerpoint/2010/main" val="2603460128"/>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smtClean="0"/>
              <a:t>The Health Insurance Marketplace 101 </a:t>
            </a:r>
            <a:endParaRPr lang="en-US" dirty="0"/>
          </a:p>
        </p:txBody>
      </p:sp>
      <p:sp>
        <p:nvSpPr>
          <p:cNvPr id="4" name="Date Placeholder 3"/>
          <p:cNvSpPr>
            <a:spLocks noGrp="1"/>
          </p:cNvSpPr>
          <p:nvPr>
            <p:ph type="dt" sz="half" idx="2"/>
          </p:nvPr>
        </p:nvSpPr>
        <p:spPr/>
        <p:txBody>
          <a:bodyPr/>
          <a:lstStyle/>
          <a:p>
            <a:fld id="{EC3EB7D1-9455-428B-B1B7-BDC47CCD3CA0}" type="datetime1">
              <a:rPr lang="en-US" smtClean="0"/>
              <a:pPr/>
              <a:t>11/21/2013</a:t>
            </a:fld>
            <a:endParaRPr lang="en-US" dirty="0"/>
          </a:p>
        </p:txBody>
      </p:sp>
      <p:pic>
        <p:nvPicPr>
          <p:cNvPr id="1026" name="Picture 2" descr="screenshot of the marketplace.cms.gov websit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1458" t="18453" r="32622" b="7937"/>
          <a:stretch/>
        </p:blipFill>
        <p:spPr bwMode="auto">
          <a:xfrm>
            <a:off x="3276600" y="1600201"/>
            <a:ext cx="4521200" cy="5209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308430" y="1828800"/>
            <a:ext cx="2438400" cy="3108543"/>
          </a:xfrm>
          <a:prstGeom prst="rect">
            <a:avLst/>
          </a:prstGeom>
          <a:noFill/>
        </p:spPr>
        <p:txBody>
          <a:bodyPr wrap="square" rtlCol="0">
            <a:spAutoFit/>
          </a:bodyPr>
          <a:lstStyle/>
          <a:p>
            <a:r>
              <a:rPr lang="en-US" sz="2800" dirty="0"/>
              <a:t>Get the latest resources to help people apply, enroll, and get coverage in </a:t>
            </a:r>
            <a:r>
              <a:rPr lang="en-US" sz="2800" dirty="0" smtClean="0"/>
              <a:t>2014</a:t>
            </a:r>
            <a:endParaRPr lang="en-US" sz="2800" dirty="0"/>
          </a:p>
        </p:txBody>
      </p:sp>
      <p:sp>
        <p:nvSpPr>
          <p:cNvPr id="3" name="Title 2"/>
          <p:cNvSpPr>
            <a:spLocks noGrp="1"/>
          </p:cNvSpPr>
          <p:nvPr>
            <p:ph type="title"/>
          </p:nvPr>
        </p:nvSpPr>
        <p:spPr/>
        <p:txBody>
          <a:bodyPr/>
          <a:lstStyle/>
          <a:p>
            <a:r>
              <a:rPr lang="en-US" dirty="0" smtClean="0"/>
              <a:t>Marketplace.cms.gov</a:t>
            </a:r>
            <a:endParaRPr lang="en-US" dirty="0"/>
          </a:p>
        </p:txBody>
      </p:sp>
      <p:sp>
        <p:nvSpPr>
          <p:cNvPr id="2" name="Slide Number Placeholder 1"/>
          <p:cNvSpPr>
            <a:spLocks noGrp="1"/>
          </p:cNvSpPr>
          <p:nvPr>
            <p:ph type="sldNum" sz="quarter" idx="12"/>
          </p:nvPr>
        </p:nvSpPr>
        <p:spPr/>
        <p:txBody>
          <a:bodyPr/>
          <a:lstStyle/>
          <a:p>
            <a:fld id="{4C7DC1E6-81B2-456F-AAD5-518541D82B07}" type="slidenum">
              <a:rPr lang="en-US" smtClean="0"/>
              <a:pPr/>
              <a:t>22</a:t>
            </a:fld>
            <a:endParaRPr lang="en-US" dirty="0"/>
          </a:p>
        </p:txBody>
      </p:sp>
    </p:spTree>
    <p:extLst>
      <p:ext uri="{BB962C8B-B14F-4D97-AF65-F5344CB8AC3E}">
        <p14:creationId xmlns:p14="http://schemas.microsoft.com/office/powerpoint/2010/main" val="160048611"/>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fontScale="92500" lnSpcReduction="10000"/>
          </a:bodyPr>
          <a:lstStyle/>
          <a:p>
            <a:pPr>
              <a:lnSpc>
                <a:spcPct val="110000"/>
              </a:lnSpc>
              <a:spcBef>
                <a:spcPts val="600"/>
              </a:spcBef>
            </a:pPr>
            <a:r>
              <a:rPr lang="en-US" dirty="0"/>
              <a:t>The Marketplace is a new way to find and buy health insurance</a:t>
            </a:r>
          </a:p>
          <a:p>
            <a:pPr>
              <a:lnSpc>
                <a:spcPct val="110000"/>
              </a:lnSpc>
              <a:spcBef>
                <a:spcPts val="600"/>
              </a:spcBef>
            </a:pPr>
            <a:r>
              <a:rPr lang="en-US" dirty="0" smtClean="0"/>
              <a:t>Individuals </a:t>
            </a:r>
            <a:r>
              <a:rPr lang="en-US" dirty="0"/>
              <a:t>and small businesses can shop for health insurance that fits their budget</a:t>
            </a:r>
          </a:p>
          <a:p>
            <a:pPr>
              <a:lnSpc>
                <a:spcPct val="110000"/>
              </a:lnSpc>
              <a:spcBef>
                <a:spcPts val="600"/>
              </a:spcBef>
            </a:pPr>
            <a:r>
              <a:rPr lang="en-US" dirty="0" smtClean="0"/>
              <a:t>States </a:t>
            </a:r>
            <a:r>
              <a:rPr lang="en-US" dirty="0"/>
              <a:t>have flexibility to establish their own Marketplace</a:t>
            </a:r>
          </a:p>
          <a:p>
            <a:pPr>
              <a:lnSpc>
                <a:spcPct val="110000"/>
              </a:lnSpc>
              <a:spcBef>
                <a:spcPts val="600"/>
              </a:spcBef>
            </a:pPr>
            <a:r>
              <a:rPr lang="en-US" dirty="0" smtClean="0"/>
              <a:t>There </a:t>
            </a:r>
            <a:r>
              <a:rPr lang="en-US" dirty="0"/>
              <a:t>is financial help for working families and other people with limited </a:t>
            </a:r>
            <a:r>
              <a:rPr lang="en-US" dirty="0" smtClean="0"/>
              <a:t>income</a:t>
            </a:r>
          </a:p>
          <a:p>
            <a:pPr>
              <a:lnSpc>
                <a:spcPct val="110000"/>
              </a:lnSpc>
              <a:spcBef>
                <a:spcPts val="600"/>
              </a:spcBef>
            </a:pPr>
            <a:r>
              <a:rPr lang="en-US" dirty="0" smtClean="0"/>
              <a:t>There </a:t>
            </a:r>
            <a:r>
              <a:rPr lang="en-US" dirty="0"/>
              <a:t>is assistance available to help </a:t>
            </a:r>
            <a:r>
              <a:rPr lang="en-US" dirty="0" smtClean="0"/>
              <a:t>consumers get </a:t>
            </a:r>
            <a:r>
              <a:rPr lang="en-US" dirty="0"/>
              <a:t>the best coverage for </a:t>
            </a:r>
            <a:r>
              <a:rPr lang="en-US" dirty="0" smtClean="0"/>
              <a:t>their needs</a:t>
            </a:r>
            <a:endParaRPr lang="en-US" dirty="0"/>
          </a:p>
        </p:txBody>
      </p:sp>
      <p:sp>
        <p:nvSpPr>
          <p:cNvPr id="5" name="Title 4"/>
          <p:cNvSpPr>
            <a:spLocks noGrp="1"/>
          </p:cNvSpPr>
          <p:nvPr>
            <p:ph type="title"/>
          </p:nvPr>
        </p:nvSpPr>
        <p:spPr/>
        <p:txBody>
          <a:bodyPr>
            <a:normAutofit/>
          </a:bodyPr>
          <a:lstStyle/>
          <a:p>
            <a:r>
              <a:rPr lang="en-US" dirty="0" smtClean="0"/>
              <a:t>Key Points to Remember</a:t>
            </a:r>
            <a:endParaRPr lang="en-US" dirty="0"/>
          </a:p>
        </p:txBody>
      </p:sp>
      <p:sp>
        <p:nvSpPr>
          <p:cNvPr id="3" name="Slide Number Placeholder 2"/>
          <p:cNvSpPr>
            <a:spLocks noGrp="1"/>
          </p:cNvSpPr>
          <p:nvPr>
            <p:ph type="sldNum" sz="quarter" idx="12"/>
          </p:nvPr>
        </p:nvSpPr>
        <p:spPr/>
        <p:txBody>
          <a:bodyPr/>
          <a:lstStyle/>
          <a:p>
            <a:fld id="{B04635DB-A3F0-4075-815E-840842C9021E}" type="slidenum">
              <a:rPr lang="en-US" smtClean="0"/>
              <a:pPr/>
              <a:t>23</a:t>
            </a:fld>
            <a:endParaRPr lang="en-US" dirty="0"/>
          </a:p>
        </p:txBody>
      </p:sp>
      <p:sp>
        <p:nvSpPr>
          <p:cNvPr id="2" name="Date Placeholder 1"/>
          <p:cNvSpPr>
            <a:spLocks noGrp="1"/>
          </p:cNvSpPr>
          <p:nvPr>
            <p:ph type="dt" sz="half" idx="2"/>
          </p:nvPr>
        </p:nvSpPr>
        <p:spPr/>
        <p:txBody>
          <a:bodyPr/>
          <a:lstStyle/>
          <a:p>
            <a:fld id="{CB2B2FF8-BA28-484B-99B9-C92790812198}" type="datetime1">
              <a:rPr lang="en-US" smtClean="0"/>
              <a:pPr/>
              <a:t>11/21/2013</a:t>
            </a:fld>
            <a:endParaRPr lang="en-US" dirty="0"/>
          </a:p>
        </p:txBody>
      </p:sp>
    </p:spTree>
    <p:extLst>
      <p:ext uri="{BB962C8B-B14F-4D97-AF65-F5344CB8AC3E}">
        <p14:creationId xmlns:p14="http://schemas.microsoft.com/office/powerpoint/2010/main" val="3278161190"/>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fld id="{BB5EEF22-5A13-4463-AF93-86C62A09C893}" type="datetime1">
              <a:rPr lang="en-US" smtClean="0"/>
              <a:pPr/>
              <a:t>11/21/2013</a:t>
            </a:fld>
            <a:endParaRPr lang="en-US" dirty="0"/>
          </a:p>
        </p:txBody>
      </p:sp>
      <p:sp>
        <p:nvSpPr>
          <p:cNvPr id="2" name="Content Placeholder 1"/>
          <p:cNvSpPr>
            <a:spLocks noGrp="1"/>
          </p:cNvSpPr>
          <p:nvPr>
            <p:ph idx="1"/>
          </p:nvPr>
        </p:nvSpPr>
        <p:spPr/>
        <p:txBody>
          <a:bodyPr>
            <a:normAutofit/>
          </a:bodyPr>
          <a:lstStyle/>
          <a:p>
            <a:pPr>
              <a:spcBef>
                <a:spcPts val="600"/>
              </a:spcBef>
            </a:pPr>
            <a:r>
              <a:rPr lang="en-US" dirty="0"/>
              <a:t>Stay Connected</a:t>
            </a:r>
          </a:p>
          <a:p>
            <a:pPr lvl="1">
              <a:spcBef>
                <a:spcPts val="600"/>
              </a:spcBef>
            </a:pPr>
            <a:r>
              <a:rPr lang="en-US" dirty="0" smtClean="0"/>
              <a:t>Sign up to get email and text alerts at signup.healthcare.gov</a:t>
            </a:r>
          </a:p>
          <a:p>
            <a:pPr lvl="1">
              <a:spcBef>
                <a:spcPts val="600"/>
              </a:spcBef>
            </a:pPr>
            <a:r>
              <a:rPr lang="en-US" dirty="0" smtClean="0"/>
              <a:t>Updates and resources for partner organizations are available at Marketplace.cms.gov</a:t>
            </a:r>
          </a:p>
          <a:p>
            <a:pPr lvl="1"/>
            <a:r>
              <a:rPr lang="en-US" dirty="0" smtClean="0"/>
              <a:t>Twitter: @</a:t>
            </a:r>
            <a:r>
              <a:rPr lang="en-US" dirty="0" err="1" smtClean="0"/>
              <a:t>HealthCareGov</a:t>
            </a:r>
            <a:r>
              <a:rPr lang="en-US" dirty="0" smtClean="0"/>
              <a:t>, @</a:t>
            </a:r>
            <a:r>
              <a:rPr lang="en-US" dirty="0" err="1" smtClean="0"/>
              <a:t>CuidadoDeSalud</a:t>
            </a:r>
            <a:r>
              <a:rPr lang="en-US" dirty="0" smtClean="0"/>
              <a:t> </a:t>
            </a:r>
          </a:p>
          <a:p>
            <a:pPr lvl="1"/>
            <a:r>
              <a:rPr lang="en-US" dirty="0" err="1" smtClean="0"/>
              <a:t>Facebook</a:t>
            </a:r>
            <a:r>
              <a:rPr lang="en-US" dirty="0" smtClean="0"/>
              <a:t>:  facebook.com/Healthcare.gov, facebook.com/</a:t>
            </a:r>
            <a:r>
              <a:rPr lang="en-US" dirty="0" err="1" smtClean="0"/>
              <a:t>CuidadoDeSaludgov</a:t>
            </a:r>
            <a:endParaRPr lang="en-US" dirty="0"/>
          </a:p>
        </p:txBody>
      </p:sp>
      <p:sp>
        <p:nvSpPr>
          <p:cNvPr id="3" name="Title 2"/>
          <p:cNvSpPr>
            <a:spLocks noGrp="1"/>
          </p:cNvSpPr>
          <p:nvPr>
            <p:ph type="title"/>
          </p:nvPr>
        </p:nvSpPr>
        <p:spPr/>
        <p:txBody>
          <a:bodyPr/>
          <a:lstStyle/>
          <a:p>
            <a:r>
              <a:rPr lang="en-US" sz="3600" dirty="0" smtClean="0"/>
              <a:t/>
            </a:r>
            <a:br>
              <a:rPr lang="en-US" sz="3600" dirty="0" smtClean="0"/>
            </a:br>
            <a:r>
              <a:rPr lang="en-US" sz="4000" dirty="0" smtClean="0"/>
              <a:t>Want more </a:t>
            </a:r>
            <a:r>
              <a:rPr lang="en-US" sz="4000" dirty="0"/>
              <a:t>information </a:t>
            </a:r>
            <a:r>
              <a:rPr lang="en-US" sz="4000" dirty="0" smtClean="0"/>
              <a:t/>
            </a:r>
            <a:br>
              <a:rPr lang="en-US" sz="4000" dirty="0" smtClean="0"/>
            </a:br>
            <a:r>
              <a:rPr lang="en-US" sz="4000" dirty="0" smtClean="0"/>
              <a:t>about </a:t>
            </a:r>
            <a:r>
              <a:rPr lang="en-US" sz="4000" dirty="0"/>
              <a:t>the </a:t>
            </a:r>
            <a:r>
              <a:rPr lang="en-US" sz="4000" dirty="0" smtClean="0"/>
              <a:t>Marketplace</a:t>
            </a:r>
            <a:r>
              <a:rPr lang="en-US" sz="4000" dirty="0"/>
              <a:t>?</a:t>
            </a:r>
            <a:br>
              <a:rPr lang="en-US" sz="4000" dirty="0"/>
            </a:br>
            <a:endParaRPr lang="en-US" sz="3600" dirty="0"/>
          </a:p>
        </p:txBody>
      </p:sp>
      <p:sp>
        <p:nvSpPr>
          <p:cNvPr id="6" name="Slide Number Placeholder 5"/>
          <p:cNvSpPr>
            <a:spLocks noGrp="1"/>
          </p:cNvSpPr>
          <p:nvPr>
            <p:ph type="sldNum" sz="quarter" idx="12"/>
          </p:nvPr>
        </p:nvSpPr>
        <p:spPr/>
        <p:txBody>
          <a:bodyPr/>
          <a:lstStyle/>
          <a:p>
            <a:fld id="{4C7DC1E6-81B2-456F-AAD5-518541D82B07}" type="slidenum">
              <a:rPr lang="en-US" smtClean="0"/>
              <a:pPr/>
              <a:t>24</a:t>
            </a:fld>
            <a:endParaRPr lang="en-US" dirty="0"/>
          </a:p>
        </p:txBody>
      </p:sp>
    </p:spTree>
    <p:extLst>
      <p:ext uri="{BB962C8B-B14F-4D97-AF65-F5344CB8AC3E}">
        <p14:creationId xmlns:p14="http://schemas.microsoft.com/office/powerpoint/2010/main" val="3120854295"/>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
            </a:r>
            <a:br>
              <a:rPr lang="en-US" dirty="0" smtClean="0"/>
            </a:br>
            <a:r>
              <a:rPr lang="en-US" dirty="0" smtClean="0"/>
              <a:t>1/3 of Uninsured are Hispanic</a:t>
            </a:r>
            <a:r>
              <a:rPr lang="en-US" dirty="0"/>
              <a:t/>
            </a:r>
            <a:br>
              <a:rPr lang="en-US" dirty="0"/>
            </a:br>
            <a:endParaRPr lang="en-US" sz="4800" dirty="0"/>
          </a:p>
        </p:txBody>
      </p:sp>
      <p:sp>
        <p:nvSpPr>
          <p:cNvPr id="6" name="Slide Number Placeholder 5"/>
          <p:cNvSpPr>
            <a:spLocks noGrp="1"/>
          </p:cNvSpPr>
          <p:nvPr>
            <p:ph type="sldNum" sz="quarter" idx="12"/>
          </p:nvPr>
        </p:nvSpPr>
        <p:spPr/>
        <p:txBody>
          <a:bodyPr/>
          <a:lstStyle/>
          <a:p>
            <a:fld id="{4C7DC1E6-81B2-456F-AAD5-518541D82B07}" type="slidenum">
              <a:rPr lang="en-US" smtClean="0"/>
              <a:pPr/>
              <a:t>3</a:t>
            </a:fld>
            <a:endParaRPr lang="en-US" dirty="0"/>
          </a:p>
        </p:txBody>
      </p:sp>
      <p:graphicFrame>
        <p:nvGraphicFramePr>
          <p:cNvPr id="8" name="Content Placeholder 3"/>
          <p:cNvGraphicFramePr>
            <a:graphicFrameLocks noChangeAspect="1"/>
          </p:cNvGraphicFramePr>
          <p:nvPr>
            <p:extLst>
              <p:ext uri="{D42A27DB-BD31-4B8C-83A1-F6EECF244321}">
                <p14:modId xmlns:p14="http://schemas.microsoft.com/office/powerpoint/2010/main" val="4217852634"/>
              </p:ext>
            </p:extLst>
          </p:nvPr>
        </p:nvGraphicFramePr>
        <p:xfrm>
          <a:off x="533400" y="1828800"/>
          <a:ext cx="8079219" cy="3931920"/>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838200" y="5981005"/>
            <a:ext cx="7090117" cy="553998"/>
          </a:xfrm>
          <a:prstGeom prst="rect">
            <a:avLst/>
          </a:prstGeom>
          <a:noFill/>
        </p:spPr>
        <p:txBody>
          <a:bodyPr wrap="square" rtlCol="0">
            <a:spAutoFit/>
          </a:bodyPr>
          <a:lstStyle/>
          <a:p>
            <a:r>
              <a:rPr lang="en-US" sz="1000" dirty="0"/>
              <a:t>Source:  </a:t>
            </a:r>
            <a:r>
              <a:rPr lang="en-US" sz="1000" dirty="0" smtClean="0"/>
              <a:t>People </a:t>
            </a:r>
            <a:r>
              <a:rPr lang="en-US" sz="1000" dirty="0"/>
              <a:t>Without Health Insurance Coverage by Race and Hispanic Origin Using 2- and 3-Year Averages: 2008-2009 and </a:t>
            </a:r>
            <a:r>
              <a:rPr lang="en-US" sz="1000" dirty="0" smtClean="0"/>
              <a:t>2010-2011.  U.S</a:t>
            </a:r>
            <a:r>
              <a:rPr lang="en-US" sz="1000" dirty="0"/>
              <a:t>. Census Bureau, Current Population Survey, 2009 to 2012 Annual Social and Economic Supplements.</a:t>
            </a:r>
          </a:p>
        </p:txBody>
      </p:sp>
    </p:spTree>
    <p:extLst>
      <p:ext uri="{BB962C8B-B14F-4D97-AF65-F5344CB8AC3E}">
        <p14:creationId xmlns:p14="http://schemas.microsoft.com/office/powerpoint/2010/main" val="3592063049"/>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76400"/>
            <a:ext cx="8229600" cy="4449763"/>
          </a:xfrm>
        </p:spPr>
        <p:txBody>
          <a:bodyPr/>
          <a:lstStyle/>
          <a:p>
            <a:pPr marL="285750" indent="-285750">
              <a:spcBef>
                <a:spcPts val="600"/>
              </a:spcBef>
            </a:pPr>
            <a:r>
              <a:rPr lang="en-US" sz="2600" dirty="0" smtClean="0"/>
              <a:t>913,000 Latino </a:t>
            </a:r>
            <a:r>
              <a:rPr lang="en-US" sz="2600" dirty="0"/>
              <a:t>young adults have gained insurance through their parents’ plans</a:t>
            </a:r>
          </a:p>
          <a:p>
            <a:r>
              <a:rPr lang="en-US" sz="2600" dirty="0" smtClean="0"/>
              <a:t>3.9 </a:t>
            </a:r>
            <a:r>
              <a:rPr lang="en-US" sz="2600" dirty="0"/>
              <a:t>million </a:t>
            </a:r>
            <a:r>
              <a:rPr lang="en-US" sz="2600" dirty="0" smtClean="0"/>
              <a:t>Latinos </a:t>
            </a:r>
            <a:r>
              <a:rPr lang="en-US" sz="2600" dirty="0"/>
              <a:t>with Medicare received a free preventive </a:t>
            </a:r>
            <a:r>
              <a:rPr lang="en-US" sz="2600" dirty="0" smtClean="0"/>
              <a:t>service, such </a:t>
            </a:r>
            <a:r>
              <a:rPr lang="en-US" sz="2600" dirty="0"/>
              <a:t>as flu vaccines, diabetes </a:t>
            </a:r>
            <a:r>
              <a:rPr lang="en-US" sz="2600" dirty="0" smtClean="0"/>
              <a:t>screenings</a:t>
            </a:r>
            <a:r>
              <a:rPr lang="en-US" sz="2600" dirty="0"/>
              <a:t>, and an annual wellness visit with their doctor </a:t>
            </a:r>
            <a:endParaRPr lang="en-US" sz="2600" dirty="0" smtClean="0"/>
          </a:p>
          <a:p>
            <a:r>
              <a:rPr lang="en-US" sz="2600" dirty="0" smtClean="0"/>
              <a:t>8.2 </a:t>
            </a:r>
            <a:r>
              <a:rPr lang="en-US" sz="2600" dirty="0"/>
              <a:t>million </a:t>
            </a:r>
            <a:r>
              <a:rPr lang="en-US" sz="2600" dirty="0" smtClean="0"/>
              <a:t>Latinos who have private insurance gained </a:t>
            </a:r>
            <a:r>
              <a:rPr lang="en-US" sz="2600" dirty="0"/>
              <a:t>improved coverage for preventive </a:t>
            </a:r>
            <a:r>
              <a:rPr lang="en-US" sz="2600" dirty="0" smtClean="0"/>
              <a:t>services</a:t>
            </a:r>
            <a:endParaRPr lang="en-US" sz="2600" dirty="0"/>
          </a:p>
          <a:p>
            <a:r>
              <a:rPr lang="en-US" sz="2600" dirty="0"/>
              <a:t> Approximately </a:t>
            </a:r>
            <a:r>
              <a:rPr lang="en-US" sz="2600" dirty="0" smtClean="0"/>
              <a:t>10.2 </a:t>
            </a:r>
            <a:r>
              <a:rPr lang="en-US" sz="2600" dirty="0"/>
              <a:t>million Latinos no longer have to worry about going without treatment for cancer and other chronic diseases because of </a:t>
            </a:r>
            <a:r>
              <a:rPr lang="en-US" sz="2600" dirty="0" smtClean="0"/>
              <a:t>lifetime </a:t>
            </a:r>
            <a:r>
              <a:rPr lang="en-US" sz="2600" dirty="0"/>
              <a:t>dollar limits. </a:t>
            </a:r>
          </a:p>
        </p:txBody>
      </p:sp>
      <p:sp>
        <p:nvSpPr>
          <p:cNvPr id="3" name="Title 2"/>
          <p:cNvSpPr>
            <a:spLocks noGrp="1"/>
          </p:cNvSpPr>
          <p:nvPr>
            <p:ph type="title"/>
          </p:nvPr>
        </p:nvSpPr>
        <p:spPr>
          <a:xfrm>
            <a:off x="0" y="0"/>
            <a:ext cx="9144000" cy="1447800"/>
          </a:xfrm>
        </p:spPr>
        <p:txBody>
          <a:bodyPr/>
          <a:lstStyle/>
          <a:p>
            <a:r>
              <a:rPr lang="en-US" dirty="0" smtClean="0"/>
              <a:t/>
            </a:r>
            <a:br>
              <a:rPr lang="en-US" dirty="0" smtClean="0"/>
            </a:br>
            <a:r>
              <a:rPr lang="en-US" dirty="0" smtClean="0"/>
              <a:t>Affordable Care Act – </a:t>
            </a:r>
            <a:br>
              <a:rPr lang="en-US" dirty="0" smtClean="0"/>
            </a:br>
            <a:r>
              <a:rPr lang="en-US" dirty="0" smtClean="0"/>
              <a:t>Coverage Accomplishments for Latinos</a:t>
            </a:r>
            <a:br>
              <a:rPr lang="en-US" dirty="0" smtClean="0"/>
            </a:br>
            <a:endParaRPr lang="en-US" dirty="0"/>
          </a:p>
        </p:txBody>
      </p:sp>
      <p:sp>
        <p:nvSpPr>
          <p:cNvPr id="4" name="Date Placeholder 3"/>
          <p:cNvSpPr>
            <a:spLocks noGrp="1"/>
          </p:cNvSpPr>
          <p:nvPr>
            <p:ph type="dt" sz="half" idx="2"/>
          </p:nvPr>
        </p:nvSpPr>
        <p:spPr/>
        <p:txBody>
          <a:bodyPr/>
          <a:lstStyle/>
          <a:p>
            <a:fld id="{09A1BA1A-96C4-42D7-B072-7732C89D404D}" type="datetime1">
              <a:rPr lang="en-US" smtClean="0"/>
              <a:pPr/>
              <a:t>11/21/2013</a:t>
            </a:fld>
            <a:endParaRPr lang="en-US" dirty="0"/>
          </a:p>
        </p:txBody>
      </p:sp>
      <p:sp>
        <p:nvSpPr>
          <p:cNvPr id="5" name="Footer Placeholder 4"/>
          <p:cNvSpPr>
            <a:spLocks noGrp="1"/>
          </p:cNvSpPr>
          <p:nvPr>
            <p:ph type="ftr" sz="quarter" idx="3"/>
          </p:nvPr>
        </p:nvSpPr>
        <p:spPr/>
        <p:txBody>
          <a:bodyPr/>
          <a:lstStyle/>
          <a:p>
            <a:r>
              <a:rPr lang="en-US" smtClean="0"/>
              <a:t>The Health Insurance Marketplace 101 </a:t>
            </a:r>
            <a:endParaRPr lang="en-US" dirty="0"/>
          </a:p>
        </p:txBody>
      </p:sp>
      <p:sp>
        <p:nvSpPr>
          <p:cNvPr id="6" name="Slide Number Placeholder 5"/>
          <p:cNvSpPr>
            <a:spLocks noGrp="1"/>
          </p:cNvSpPr>
          <p:nvPr>
            <p:ph type="sldNum" sz="quarter" idx="12"/>
          </p:nvPr>
        </p:nvSpPr>
        <p:spPr/>
        <p:txBody>
          <a:bodyPr/>
          <a:lstStyle/>
          <a:p>
            <a:fld id="{4C7DC1E6-81B2-456F-AAD5-518541D82B07}" type="slidenum">
              <a:rPr lang="en-US" smtClean="0"/>
              <a:pPr/>
              <a:t>4</a:t>
            </a:fld>
            <a:endParaRPr lang="en-US" dirty="0"/>
          </a:p>
        </p:txBody>
      </p:sp>
    </p:spTree>
    <p:extLst>
      <p:ext uri="{BB962C8B-B14F-4D97-AF65-F5344CB8AC3E}">
        <p14:creationId xmlns:p14="http://schemas.microsoft.com/office/powerpoint/2010/main" val="4051405483"/>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229600" cy="4525963"/>
          </a:xfrm>
        </p:spPr>
        <p:txBody>
          <a:bodyPr/>
          <a:lstStyle/>
          <a:p>
            <a:pPr marL="285750" indent="-285750">
              <a:spcBef>
                <a:spcPts val="600"/>
              </a:spcBef>
            </a:pPr>
            <a:r>
              <a:rPr lang="en-US" sz="2600" dirty="0" smtClean="0"/>
              <a:t>Slowest </a:t>
            </a:r>
            <a:r>
              <a:rPr lang="en-US" sz="2600" dirty="0"/>
              <a:t>sustained national health spending growth in 50 </a:t>
            </a:r>
            <a:r>
              <a:rPr lang="en-US" sz="2600" dirty="0" smtClean="0"/>
              <a:t>years</a:t>
            </a:r>
          </a:p>
          <a:p>
            <a:pPr marL="685800" lvl="1">
              <a:spcBef>
                <a:spcPts val="600"/>
              </a:spcBef>
            </a:pPr>
            <a:r>
              <a:rPr lang="en-US" dirty="0" smtClean="0"/>
              <a:t>Low </a:t>
            </a:r>
            <a:r>
              <a:rPr lang="en-US" dirty="0"/>
              <a:t>growth continuing in 2012 for Medicare and Medicaid </a:t>
            </a:r>
          </a:p>
          <a:p>
            <a:pPr marL="285750">
              <a:spcBef>
                <a:spcPts val="600"/>
              </a:spcBef>
            </a:pPr>
            <a:r>
              <a:rPr lang="en-US" sz="2600" dirty="0"/>
              <a:t>$2.1 billion </a:t>
            </a:r>
            <a:r>
              <a:rPr lang="en-US" sz="2600" dirty="0" smtClean="0"/>
              <a:t>returned </a:t>
            </a:r>
            <a:r>
              <a:rPr lang="en-US" sz="2600" dirty="0"/>
              <a:t>to </a:t>
            </a:r>
            <a:r>
              <a:rPr lang="en-US" sz="2600" dirty="0" smtClean="0"/>
              <a:t>consumers in 2011 </a:t>
            </a:r>
          </a:p>
          <a:p>
            <a:pPr marL="685800" lvl="1">
              <a:spcBef>
                <a:spcPts val="600"/>
              </a:spcBef>
            </a:pPr>
            <a:r>
              <a:rPr lang="en-US" sz="2200" dirty="0" smtClean="0"/>
              <a:t>Plans must spend 80% now on healthcare</a:t>
            </a:r>
            <a:endParaRPr lang="en-US" sz="2200" dirty="0"/>
          </a:p>
          <a:p>
            <a:pPr marL="285750">
              <a:spcBef>
                <a:spcPts val="600"/>
              </a:spcBef>
            </a:pPr>
            <a:r>
              <a:rPr lang="en-US" sz="2600" dirty="0" smtClean="0"/>
              <a:t>Rate </a:t>
            </a:r>
            <a:r>
              <a:rPr lang="en-US" sz="2600" dirty="0"/>
              <a:t>increases fell from 75% in 2010 to 14% so far in 2013 </a:t>
            </a:r>
          </a:p>
          <a:p>
            <a:pPr marL="285750">
              <a:spcBef>
                <a:spcPts val="600"/>
              </a:spcBef>
            </a:pPr>
            <a:r>
              <a:rPr lang="en-US" sz="2600" dirty="0"/>
              <a:t>$4.2 billion </a:t>
            </a:r>
            <a:r>
              <a:rPr lang="en-US" sz="2600" dirty="0" smtClean="0"/>
              <a:t>recovered </a:t>
            </a:r>
            <a:r>
              <a:rPr lang="en-US" sz="2600" dirty="0"/>
              <a:t>in 2012 from anti-fraud efforts – a record high – for a total of nearly $15 billion over the last 4 years, double that of the previous  4 years</a:t>
            </a:r>
          </a:p>
          <a:p>
            <a:pPr>
              <a:spcBef>
                <a:spcPts val="600"/>
              </a:spcBef>
            </a:pPr>
            <a:endParaRPr lang="en-US" sz="2600" dirty="0"/>
          </a:p>
        </p:txBody>
      </p:sp>
      <p:sp>
        <p:nvSpPr>
          <p:cNvPr id="3" name="Title 2"/>
          <p:cNvSpPr>
            <a:spLocks noGrp="1"/>
          </p:cNvSpPr>
          <p:nvPr>
            <p:ph type="title"/>
          </p:nvPr>
        </p:nvSpPr>
        <p:spPr>
          <a:xfrm>
            <a:off x="0" y="0"/>
            <a:ext cx="9144000" cy="1447800"/>
          </a:xfrm>
        </p:spPr>
        <p:txBody>
          <a:bodyPr/>
          <a:lstStyle/>
          <a:p>
            <a:r>
              <a:rPr lang="en-US" dirty="0" smtClean="0"/>
              <a:t/>
            </a:r>
            <a:br>
              <a:rPr lang="en-US" dirty="0" smtClean="0"/>
            </a:br>
            <a:r>
              <a:rPr lang="en-US" dirty="0" smtClean="0"/>
              <a:t>Affordable Care Act – </a:t>
            </a:r>
            <a:br>
              <a:rPr lang="en-US" dirty="0" smtClean="0"/>
            </a:br>
            <a:r>
              <a:rPr lang="en-US" dirty="0" smtClean="0"/>
              <a:t>Cost Savings</a:t>
            </a:r>
            <a:br>
              <a:rPr lang="en-US" dirty="0" smtClean="0"/>
            </a:br>
            <a:endParaRPr lang="en-US" dirty="0"/>
          </a:p>
        </p:txBody>
      </p:sp>
      <p:sp>
        <p:nvSpPr>
          <p:cNvPr id="4" name="Date Placeholder 3"/>
          <p:cNvSpPr>
            <a:spLocks noGrp="1"/>
          </p:cNvSpPr>
          <p:nvPr>
            <p:ph type="dt" sz="half" idx="2"/>
          </p:nvPr>
        </p:nvSpPr>
        <p:spPr/>
        <p:txBody>
          <a:bodyPr/>
          <a:lstStyle/>
          <a:p>
            <a:fld id="{70FD48E5-6E09-461D-B4F9-A50FD5621030}" type="datetime1">
              <a:rPr lang="en-US" smtClean="0"/>
              <a:pPr/>
              <a:t>11/21/2013</a:t>
            </a:fld>
            <a:endParaRPr lang="en-US" dirty="0"/>
          </a:p>
        </p:txBody>
      </p:sp>
      <p:sp>
        <p:nvSpPr>
          <p:cNvPr id="6" name="Slide Number Placeholder 5"/>
          <p:cNvSpPr>
            <a:spLocks noGrp="1"/>
          </p:cNvSpPr>
          <p:nvPr>
            <p:ph type="sldNum" sz="quarter" idx="12"/>
          </p:nvPr>
        </p:nvSpPr>
        <p:spPr/>
        <p:txBody>
          <a:bodyPr/>
          <a:lstStyle/>
          <a:p>
            <a:fld id="{4C7DC1E6-81B2-456F-AAD5-518541D82B07}" type="slidenum">
              <a:rPr lang="en-US" smtClean="0"/>
              <a:pPr/>
              <a:t>5</a:t>
            </a:fld>
            <a:endParaRPr lang="en-US" dirty="0"/>
          </a:p>
        </p:txBody>
      </p:sp>
    </p:spTree>
    <p:extLst>
      <p:ext uri="{BB962C8B-B14F-4D97-AF65-F5344CB8AC3E}">
        <p14:creationId xmlns:p14="http://schemas.microsoft.com/office/powerpoint/2010/main" val="1320292456"/>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fld id="{91BF51C6-4276-4644-9ACE-50B017BA9F3F}" type="datetime1">
              <a:rPr lang="en-US" smtClean="0"/>
              <a:pPr/>
              <a:t>11/21/2013</a:t>
            </a:fld>
            <a:endParaRPr lang="en-US" dirty="0"/>
          </a:p>
        </p:txBody>
      </p:sp>
      <p:pic>
        <p:nvPicPr>
          <p:cNvPr id="1026" name="Picture 2" descr="Photo of family of fou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7000" y="4648200"/>
            <a:ext cx="2400300" cy="1600200"/>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idx="1"/>
          </p:nvPr>
        </p:nvSpPr>
        <p:spPr>
          <a:xfrm>
            <a:off x="457200" y="1828800"/>
            <a:ext cx="7696200" cy="4297363"/>
          </a:xfrm>
        </p:spPr>
        <p:txBody>
          <a:bodyPr>
            <a:normAutofit fontScale="92500" lnSpcReduction="20000"/>
          </a:bodyPr>
          <a:lstStyle/>
          <a:p>
            <a:pPr marL="347663" lvl="1" indent="-347663">
              <a:lnSpc>
                <a:spcPct val="120000"/>
              </a:lnSpc>
              <a:spcBef>
                <a:spcPts val="600"/>
              </a:spcBef>
              <a:buFont typeface="Wingdings" pitchFamily="2" charset="2"/>
              <a:buChar char="§"/>
            </a:pPr>
            <a:r>
              <a:rPr lang="en-US" sz="3300" dirty="0" smtClean="0"/>
              <a:t>The Marketplace (or Exchange) </a:t>
            </a:r>
          </a:p>
          <a:p>
            <a:pPr marL="747713" lvl="2" indent="-347663">
              <a:lnSpc>
                <a:spcPct val="120000"/>
              </a:lnSpc>
              <a:spcBef>
                <a:spcPts val="600"/>
              </a:spcBef>
              <a:buSzPct val="100000"/>
              <a:buFont typeface="Arial"/>
              <a:buChar char="•"/>
            </a:pPr>
            <a:r>
              <a:rPr lang="en-US" sz="3027" dirty="0" smtClean="0"/>
              <a:t>Place for individuals and small employers to get private health insurance options</a:t>
            </a:r>
          </a:p>
          <a:p>
            <a:pPr marL="747713" lvl="2" indent="-347663">
              <a:lnSpc>
                <a:spcPct val="120000"/>
              </a:lnSpc>
              <a:spcBef>
                <a:spcPts val="600"/>
              </a:spcBef>
              <a:buSzPct val="100000"/>
              <a:buFont typeface="Arial"/>
              <a:buChar char="•"/>
            </a:pPr>
            <a:r>
              <a:rPr lang="en-US" sz="3100" dirty="0" smtClean="0"/>
              <a:t>Can directly compare on the basis of price, benefits, quality, and other factors</a:t>
            </a:r>
            <a:endParaRPr lang="en-US" sz="3300" dirty="0" smtClean="0"/>
          </a:p>
          <a:p>
            <a:pPr marL="347663" lvl="1" indent="-347663">
              <a:lnSpc>
                <a:spcPct val="120000"/>
              </a:lnSpc>
              <a:spcBef>
                <a:spcPts val="600"/>
              </a:spcBef>
              <a:buFont typeface="Wingdings" pitchFamily="2" charset="2"/>
              <a:buChar char="§"/>
            </a:pPr>
            <a:r>
              <a:rPr lang="en-US" sz="3300" dirty="0" smtClean="0"/>
              <a:t>A new way </a:t>
            </a:r>
            <a:r>
              <a:rPr lang="en-US" sz="3300" dirty="0"/>
              <a:t>to </a:t>
            </a:r>
            <a:r>
              <a:rPr lang="en-US" sz="3300" dirty="0" smtClean="0"/>
              <a:t>get health insurance</a:t>
            </a:r>
            <a:endParaRPr lang="en-US" sz="3200" dirty="0" smtClean="0"/>
          </a:p>
          <a:p>
            <a:pPr marL="857250" lvl="2" indent="-457200">
              <a:lnSpc>
                <a:spcPct val="120000"/>
              </a:lnSpc>
              <a:spcBef>
                <a:spcPts val="600"/>
              </a:spcBef>
              <a:buSzPct val="100000"/>
              <a:buFont typeface="Arial" pitchFamily="34" charset="0"/>
              <a:buChar char="•"/>
            </a:pPr>
            <a:r>
              <a:rPr lang="en-US" sz="3000" dirty="0" smtClean="0">
                <a:latin typeface="Calibri" pitchFamily="34" charset="0"/>
                <a:cs typeface="Calibri" pitchFamily="34" charset="0"/>
              </a:rPr>
              <a:t>Enrollment </a:t>
            </a:r>
            <a:r>
              <a:rPr lang="en-US" sz="3000" dirty="0">
                <a:latin typeface="Calibri" pitchFamily="34" charset="0"/>
                <a:cs typeface="Calibri" pitchFamily="34" charset="0"/>
              </a:rPr>
              <a:t>starts October 1, </a:t>
            </a:r>
            <a:r>
              <a:rPr lang="en-US" sz="3000" dirty="0" smtClean="0">
                <a:latin typeface="Calibri" pitchFamily="34" charset="0"/>
                <a:cs typeface="Calibri" pitchFamily="34" charset="0"/>
              </a:rPr>
              <a:t>2013</a:t>
            </a:r>
          </a:p>
          <a:p>
            <a:pPr marL="857250" lvl="2" indent="-457200">
              <a:lnSpc>
                <a:spcPct val="120000"/>
              </a:lnSpc>
              <a:spcBef>
                <a:spcPts val="600"/>
              </a:spcBef>
              <a:buSzPct val="100000"/>
              <a:buFont typeface="Arial" pitchFamily="34" charset="0"/>
              <a:buChar char="•"/>
            </a:pPr>
            <a:r>
              <a:rPr lang="en-US" sz="3000" dirty="0" smtClean="0">
                <a:latin typeface="Calibri" pitchFamily="34" charset="0"/>
                <a:cs typeface="Calibri" pitchFamily="34" charset="0"/>
              </a:rPr>
              <a:t>Coverage </a:t>
            </a:r>
            <a:r>
              <a:rPr lang="en-US" sz="3000" dirty="0">
                <a:latin typeface="Calibri" pitchFamily="34" charset="0"/>
                <a:cs typeface="Calibri" pitchFamily="34" charset="0"/>
              </a:rPr>
              <a:t>begins January 2014</a:t>
            </a:r>
            <a:endParaRPr lang="en-US" sz="3000" dirty="0" smtClean="0">
              <a:latin typeface="Calibri" pitchFamily="34" charset="0"/>
              <a:cs typeface="Calibri" pitchFamily="34" charset="0"/>
            </a:endParaRPr>
          </a:p>
          <a:p>
            <a:pPr marL="850900">
              <a:lnSpc>
                <a:spcPct val="120000"/>
              </a:lnSpc>
              <a:spcBef>
                <a:spcPts val="600"/>
              </a:spcBef>
              <a:buFont typeface="Wingdings" pitchFamily="2" charset="2"/>
              <a:buChar char="§"/>
            </a:pPr>
            <a:endParaRPr lang="en-US" dirty="0" smtClean="0">
              <a:latin typeface="Calibri" pitchFamily="34" charset="0"/>
              <a:cs typeface="Calibri" pitchFamily="34" charset="0"/>
            </a:endParaRPr>
          </a:p>
          <a:p>
            <a:pPr marL="0" indent="0">
              <a:buNone/>
            </a:pPr>
            <a:endParaRPr lang="en-US" dirty="0"/>
          </a:p>
        </p:txBody>
      </p:sp>
      <p:sp>
        <p:nvSpPr>
          <p:cNvPr id="3" name="Title 2"/>
          <p:cNvSpPr>
            <a:spLocks noGrp="1"/>
          </p:cNvSpPr>
          <p:nvPr>
            <p:ph type="title"/>
          </p:nvPr>
        </p:nvSpPr>
        <p:spPr/>
        <p:txBody>
          <a:bodyPr/>
          <a:lstStyle/>
          <a:p>
            <a:r>
              <a:rPr lang="en-US" dirty="0" smtClean="0"/>
              <a:t/>
            </a:r>
            <a:br>
              <a:rPr lang="en-US" dirty="0" smtClean="0"/>
            </a:br>
            <a:r>
              <a:rPr lang="en-US" dirty="0" smtClean="0"/>
              <a:t>The Health Insurance Marketplace</a:t>
            </a:r>
            <a:r>
              <a:rPr lang="en-US" dirty="0"/>
              <a:t/>
            </a:r>
            <a:br>
              <a:rPr lang="en-US" dirty="0"/>
            </a:br>
            <a:endParaRPr lang="en-US" sz="4800" dirty="0"/>
          </a:p>
        </p:txBody>
      </p:sp>
      <p:sp>
        <p:nvSpPr>
          <p:cNvPr id="6" name="Slide Number Placeholder 5"/>
          <p:cNvSpPr>
            <a:spLocks noGrp="1"/>
          </p:cNvSpPr>
          <p:nvPr>
            <p:ph type="sldNum" sz="quarter" idx="12"/>
          </p:nvPr>
        </p:nvSpPr>
        <p:spPr/>
        <p:txBody>
          <a:bodyPr/>
          <a:lstStyle/>
          <a:p>
            <a:fld id="{4C7DC1E6-81B2-456F-AAD5-518541D82B07}" type="slidenum">
              <a:rPr lang="en-US" smtClean="0"/>
              <a:pPr/>
              <a:t>6</a:t>
            </a:fld>
            <a:endParaRPr lang="en-US" dirty="0"/>
          </a:p>
        </p:txBody>
      </p:sp>
    </p:spTree>
    <p:extLst>
      <p:ext uri="{BB962C8B-B14F-4D97-AF65-F5344CB8AC3E}">
        <p14:creationId xmlns:p14="http://schemas.microsoft.com/office/powerpoint/2010/main" val="3047846527"/>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0" indent="0">
              <a:buNone/>
            </a:pPr>
            <a:r>
              <a:rPr lang="en-US" dirty="0" smtClean="0">
                <a:cs typeface="Arial" pitchFamily="34" charset="0"/>
              </a:rPr>
              <a:t>1. It’s </a:t>
            </a:r>
            <a:r>
              <a:rPr lang="en-US" dirty="0">
                <a:cs typeface="Arial" pitchFamily="34" charset="0"/>
              </a:rPr>
              <a:t>an easier way to shop for health </a:t>
            </a:r>
            <a:r>
              <a:rPr lang="en-US" dirty="0" smtClean="0">
                <a:cs typeface="Arial" pitchFamily="34" charset="0"/>
              </a:rPr>
              <a:t>insurance </a:t>
            </a:r>
          </a:p>
          <a:p>
            <a:pPr lvl="1"/>
            <a:r>
              <a:rPr lang="en-US" dirty="0">
                <a:cs typeface="Arial" pitchFamily="34" charset="0"/>
              </a:rPr>
              <a:t>S</a:t>
            </a:r>
            <a:r>
              <a:rPr lang="en-US" dirty="0" smtClean="0">
                <a:cs typeface="Arial" pitchFamily="34" charset="0"/>
              </a:rPr>
              <a:t>implifies the search </a:t>
            </a:r>
            <a:r>
              <a:rPr lang="en-US" dirty="0">
                <a:cs typeface="Arial" pitchFamily="34" charset="0"/>
              </a:rPr>
              <a:t>for health insurance </a:t>
            </a:r>
            <a:endParaRPr lang="en-US" dirty="0" smtClean="0">
              <a:cs typeface="Arial" pitchFamily="34" charset="0"/>
            </a:endParaRPr>
          </a:p>
          <a:p>
            <a:pPr lvl="1"/>
            <a:r>
              <a:rPr lang="en-US" dirty="0" smtClean="0">
                <a:cs typeface="Arial" pitchFamily="34" charset="0"/>
              </a:rPr>
              <a:t>All options </a:t>
            </a:r>
            <a:r>
              <a:rPr lang="en-US" dirty="0">
                <a:cs typeface="Arial" pitchFamily="34" charset="0"/>
              </a:rPr>
              <a:t>in one </a:t>
            </a:r>
            <a:r>
              <a:rPr lang="en-US" dirty="0" smtClean="0">
                <a:cs typeface="Arial" pitchFamily="34" charset="0"/>
              </a:rPr>
              <a:t>place</a:t>
            </a:r>
          </a:p>
          <a:p>
            <a:pPr lvl="1"/>
            <a:r>
              <a:rPr lang="en-US" dirty="0" smtClean="0">
                <a:cs typeface="Arial" pitchFamily="34" charset="0"/>
              </a:rPr>
              <a:t>One </a:t>
            </a:r>
            <a:r>
              <a:rPr lang="en-US" dirty="0">
                <a:cs typeface="Arial" pitchFamily="34" charset="0"/>
              </a:rPr>
              <a:t>application, one time, and </a:t>
            </a:r>
            <a:r>
              <a:rPr lang="en-US" dirty="0" smtClean="0">
                <a:cs typeface="Arial" pitchFamily="34" charset="0"/>
              </a:rPr>
              <a:t>an individual or family can </a:t>
            </a:r>
            <a:r>
              <a:rPr lang="en-US" dirty="0">
                <a:cs typeface="Arial" pitchFamily="34" charset="0"/>
              </a:rPr>
              <a:t>explore every qualified insurance plan in </a:t>
            </a:r>
            <a:r>
              <a:rPr lang="en-US" dirty="0" smtClean="0">
                <a:cs typeface="Arial" pitchFamily="34" charset="0"/>
              </a:rPr>
              <a:t>the area</a:t>
            </a:r>
            <a:endParaRPr lang="en-US" dirty="0">
              <a:cs typeface="Arial" pitchFamily="34" charset="0"/>
            </a:endParaRPr>
          </a:p>
          <a:p>
            <a:pPr marL="0" indent="0">
              <a:buNone/>
            </a:pPr>
            <a:r>
              <a:rPr lang="en-US" dirty="0" smtClean="0">
                <a:cs typeface="Arial" pitchFamily="34" charset="0"/>
              </a:rPr>
              <a:t>2. Most </a:t>
            </a:r>
            <a:r>
              <a:rPr lang="en-US" dirty="0">
                <a:cs typeface="Arial" pitchFamily="34" charset="0"/>
              </a:rPr>
              <a:t>people will be able to get a break on </a:t>
            </a:r>
            <a:r>
              <a:rPr lang="en-US" dirty="0" smtClean="0">
                <a:cs typeface="Arial" pitchFamily="34" charset="0"/>
              </a:rPr>
              <a:t>costs</a:t>
            </a:r>
          </a:p>
          <a:p>
            <a:pPr lvl="1"/>
            <a:r>
              <a:rPr lang="en-US" dirty="0" smtClean="0">
                <a:cs typeface="Arial" pitchFamily="34" charset="0"/>
              </a:rPr>
              <a:t>90% of people who are currently uninsured will qualify for discounted or free health insurance</a:t>
            </a:r>
            <a:r>
              <a:rPr lang="en-US" b="1" dirty="0">
                <a:cs typeface="Arial" pitchFamily="34" charset="0"/>
              </a:rPr>
              <a:t>	</a:t>
            </a:r>
            <a:endParaRPr lang="en-US" b="1" dirty="0" smtClean="0">
              <a:cs typeface="Arial" pitchFamily="34" charset="0"/>
            </a:endParaRPr>
          </a:p>
          <a:p>
            <a:pPr marL="0" indent="0">
              <a:buNone/>
            </a:pPr>
            <a:r>
              <a:rPr lang="en-US" dirty="0" smtClean="0">
                <a:cs typeface="Arial" pitchFamily="34" charset="0"/>
              </a:rPr>
              <a:t>3</a:t>
            </a:r>
            <a:r>
              <a:rPr lang="en-US" dirty="0">
                <a:cs typeface="Arial" pitchFamily="34" charset="0"/>
              </a:rPr>
              <a:t>. </a:t>
            </a:r>
            <a:r>
              <a:rPr lang="en-US" dirty="0" smtClean="0">
                <a:cs typeface="Arial" pitchFamily="34" charset="0"/>
              </a:rPr>
              <a:t>Clear </a:t>
            </a:r>
            <a:r>
              <a:rPr lang="en-US" dirty="0">
                <a:cs typeface="Arial" pitchFamily="34" charset="0"/>
              </a:rPr>
              <a:t>o</a:t>
            </a:r>
            <a:r>
              <a:rPr lang="en-US" dirty="0" smtClean="0">
                <a:cs typeface="Arial" pitchFamily="34" charset="0"/>
              </a:rPr>
              <a:t>ptions </a:t>
            </a:r>
            <a:r>
              <a:rPr lang="en-US" dirty="0">
                <a:cs typeface="Arial" pitchFamily="34" charset="0"/>
              </a:rPr>
              <a:t>with </a:t>
            </a:r>
            <a:r>
              <a:rPr lang="en-US" dirty="0" smtClean="0">
                <a:cs typeface="Arial" pitchFamily="34" charset="0"/>
              </a:rPr>
              <a:t>apples-to-apples comparisons</a:t>
            </a:r>
            <a:endParaRPr lang="en-US" b="1" dirty="0" smtClean="0">
              <a:cs typeface="Arial" pitchFamily="34" charset="0"/>
            </a:endParaRPr>
          </a:p>
          <a:p>
            <a:pPr lvl="1"/>
            <a:r>
              <a:rPr lang="en-US" dirty="0" smtClean="0">
                <a:cs typeface="Arial" pitchFamily="34" charset="0"/>
              </a:rPr>
              <a:t>All </a:t>
            </a:r>
            <a:r>
              <a:rPr lang="en-US" dirty="0">
                <a:cs typeface="Arial" pitchFamily="34" charset="0"/>
              </a:rPr>
              <a:t>health insurance plans in the Marketplace present their price and benefit information in </a:t>
            </a:r>
            <a:r>
              <a:rPr lang="en-US" dirty="0" smtClean="0">
                <a:cs typeface="Arial" pitchFamily="34" charset="0"/>
              </a:rPr>
              <a:t>plain language</a:t>
            </a:r>
            <a:endParaRPr lang="en-US" dirty="0">
              <a:cs typeface="Arial" pitchFamily="34" charset="0"/>
            </a:endParaRPr>
          </a:p>
        </p:txBody>
      </p:sp>
      <p:sp>
        <p:nvSpPr>
          <p:cNvPr id="3" name="Title 2"/>
          <p:cNvSpPr>
            <a:spLocks noGrp="1"/>
          </p:cNvSpPr>
          <p:nvPr>
            <p:ph type="title"/>
          </p:nvPr>
        </p:nvSpPr>
        <p:spPr/>
        <p:txBody>
          <a:bodyPr/>
          <a:lstStyle/>
          <a:p>
            <a:r>
              <a:rPr lang="en-US" dirty="0" smtClean="0">
                <a:cs typeface="Arial" pitchFamily="34" charset="0"/>
              </a:rPr>
              <a:t/>
            </a:r>
            <a:br>
              <a:rPr lang="en-US" dirty="0" smtClean="0">
                <a:cs typeface="Arial" pitchFamily="34" charset="0"/>
              </a:rPr>
            </a:br>
            <a:r>
              <a:rPr lang="en-US" dirty="0" smtClean="0">
                <a:cs typeface="Arial" pitchFamily="34" charset="0"/>
              </a:rPr>
              <a:t>3 Things </a:t>
            </a:r>
            <a:r>
              <a:rPr lang="en-US" dirty="0">
                <a:cs typeface="Arial" pitchFamily="34" charset="0"/>
              </a:rPr>
              <a:t>to </a:t>
            </a:r>
            <a:r>
              <a:rPr lang="en-US" dirty="0" smtClean="0">
                <a:cs typeface="Arial" pitchFamily="34" charset="0"/>
              </a:rPr>
              <a:t>Know about the Marketplace…</a:t>
            </a:r>
            <a:r>
              <a:rPr lang="en-US" dirty="0">
                <a:cs typeface="Arial" pitchFamily="34" charset="0"/>
              </a:rPr>
              <a:t/>
            </a:r>
            <a:br>
              <a:rPr lang="en-US" dirty="0">
                <a:cs typeface="Arial" pitchFamily="34" charset="0"/>
              </a:rPr>
            </a:br>
            <a:endParaRPr lang="en-US" dirty="0">
              <a:cs typeface="Arial" pitchFamily="34" charset="0"/>
            </a:endParaRPr>
          </a:p>
        </p:txBody>
      </p:sp>
      <p:sp>
        <p:nvSpPr>
          <p:cNvPr id="4" name="Slide Number Placeholder 3"/>
          <p:cNvSpPr>
            <a:spLocks noGrp="1"/>
          </p:cNvSpPr>
          <p:nvPr>
            <p:ph type="sldNum" sz="quarter" idx="4294967295"/>
          </p:nvPr>
        </p:nvSpPr>
        <p:spPr>
          <a:xfrm>
            <a:off x="8404167" y="6356350"/>
            <a:ext cx="498769" cy="365125"/>
          </a:xfrm>
          <a:prstGeom prst="rect">
            <a:avLst/>
          </a:prstGeom>
        </p:spPr>
        <p:txBody>
          <a:bodyPr/>
          <a:lstStyle/>
          <a:p>
            <a:fld id="{6C8528C6-51AA-46D8-A6CE-1E15919369C2}" type="slidenum">
              <a:rPr lang="en-US" smtClean="0">
                <a:solidFill>
                  <a:prstClr val="black">
                    <a:tint val="75000"/>
                  </a:prstClr>
                </a:solidFill>
              </a:rPr>
              <a:pPr/>
              <a:t>7</a:t>
            </a:fld>
            <a:endParaRPr lang="en-US" dirty="0">
              <a:solidFill>
                <a:prstClr val="black">
                  <a:tint val="75000"/>
                </a:prstClr>
              </a:solidFill>
            </a:endParaRPr>
          </a:p>
        </p:txBody>
      </p:sp>
      <p:sp>
        <p:nvSpPr>
          <p:cNvPr id="8" name="Date Placeholder 7"/>
          <p:cNvSpPr>
            <a:spLocks noGrp="1"/>
          </p:cNvSpPr>
          <p:nvPr>
            <p:ph type="dt" sz="half" idx="2"/>
          </p:nvPr>
        </p:nvSpPr>
        <p:spPr/>
        <p:txBody>
          <a:bodyPr/>
          <a:lstStyle/>
          <a:p>
            <a:fld id="{24A117A2-6FA7-49AC-BD15-06945A2F2720}" type="datetime1">
              <a:rPr lang="en-US" smtClean="0"/>
              <a:pPr/>
              <a:t>11/21/2013</a:t>
            </a:fld>
            <a:endParaRPr lang="en-US" dirty="0"/>
          </a:p>
        </p:txBody>
      </p:sp>
    </p:spTree>
    <p:extLst>
      <p:ext uri="{BB962C8B-B14F-4D97-AF65-F5344CB8AC3E}">
        <p14:creationId xmlns:p14="http://schemas.microsoft.com/office/powerpoint/2010/main" val="1895886910"/>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a:bodyPr>
          <a:lstStyle/>
          <a:p>
            <a:r>
              <a:rPr lang="en-US" dirty="0"/>
              <a:t>Each state can choose </a:t>
            </a:r>
            <a:r>
              <a:rPr lang="en-US" dirty="0" smtClean="0"/>
              <a:t>between:</a:t>
            </a:r>
            <a:endParaRPr lang="en-US" dirty="0"/>
          </a:p>
          <a:p>
            <a:pPr lvl="1"/>
            <a:r>
              <a:rPr lang="en-US" b="1" dirty="0"/>
              <a:t>State Based </a:t>
            </a:r>
            <a:r>
              <a:rPr lang="en-US" b="1" dirty="0" smtClean="0"/>
              <a:t>Marketplace – </a:t>
            </a:r>
            <a:r>
              <a:rPr lang="en-US" dirty="0" smtClean="0"/>
              <a:t>State creates </a:t>
            </a:r>
            <a:r>
              <a:rPr lang="en-US" dirty="0"/>
              <a:t>and </a:t>
            </a:r>
            <a:r>
              <a:rPr lang="en-US" dirty="0" smtClean="0"/>
              <a:t>runs </a:t>
            </a:r>
            <a:r>
              <a:rPr lang="en-US" dirty="0"/>
              <a:t>its own </a:t>
            </a:r>
            <a:r>
              <a:rPr lang="en-US" dirty="0" smtClean="0"/>
              <a:t>Marketplace</a:t>
            </a:r>
          </a:p>
          <a:p>
            <a:pPr lvl="1"/>
            <a:r>
              <a:rPr lang="en-US" b="1" dirty="0" smtClean="0"/>
              <a:t>State Partnership Marketplace – </a:t>
            </a:r>
            <a:r>
              <a:rPr lang="en-US" dirty="0" smtClean="0"/>
              <a:t>State partners </a:t>
            </a:r>
            <a:r>
              <a:rPr lang="en-US" dirty="0"/>
              <a:t>with Federal government to run some Marketplace </a:t>
            </a:r>
            <a:r>
              <a:rPr lang="en-US" dirty="0" smtClean="0"/>
              <a:t>functions </a:t>
            </a:r>
          </a:p>
          <a:p>
            <a:pPr lvl="1"/>
            <a:r>
              <a:rPr lang="en-US" b="1" dirty="0" smtClean="0"/>
              <a:t>Federally </a:t>
            </a:r>
            <a:r>
              <a:rPr lang="en-US" b="1" dirty="0"/>
              <a:t>Facilitated Marketplace </a:t>
            </a:r>
            <a:r>
              <a:rPr lang="en-US" b="1" dirty="0" smtClean="0"/>
              <a:t>– </a:t>
            </a:r>
            <a:r>
              <a:rPr lang="en-US" dirty="0" smtClean="0"/>
              <a:t>State has a </a:t>
            </a:r>
            <a:r>
              <a:rPr lang="en-US" dirty="0"/>
              <a:t>Marketplace established and operated by the Federal </a:t>
            </a:r>
            <a:r>
              <a:rPr lang="en-US" dirty="0" smtClean="0"/>
              <a:t>government – known to consumers as The Health Insurance Marketplace</a:t>
            </a:r>
          </a:p>
        </p:txBody>
      </p:sp>
      <p:sp>
        <p:nvSpPr>
          <p:cNvPr id="5" name="Title 4"/>
          <p:cNvSpPr>
            <a:spLocks noGrp="1"/>
          </p:cNvSpPr>
          <p:nvPr>
            <p:ph type="title"/>
          </p:nvPr>
        </p:nvSpPr>
        <p:spPr/>
        <p:txBody>
          <a:bodyPr/>
          <a:lstStyle/>
          <a:p>
            <a:r>
              <a:rPr lang="en-US" dirty="0" smtClean="0"/>
              <a:t>Marketplace Establishment</a:t>
            </a:r>
            <a:endParaRPr lang="en-US" dirty="0"/>
          </a:p>
        </p:txBody>
      </p:sp>
      <p:sp>
        <p:nvSpPr>
          <p:cNvPr id="3" name="Slide Number Placeholder 2"/>
          <p:cNvSpPr>
            <a:spLocks noGrp="1"/>
          </p:cNvSpPr>
          <p:nvPr>
            <p:ph type="sldNum" sz="quarter" idx="12"/>
          </p:nvPr>
        </p:nvSpPr>
        <p:spPr/>
        <p:txBody>
          <a:bodyPr/>
          <a:lstStyle/>
          <a:p>
            <a:fld id="{B04635DB-A3F0-4075-815E-840842C9021E}" type="slidenum">
              <a:rPr lang="en-US" smtClean="0"/>
              <a:pPr/>
              <a:t>8</a:t>
            </a:fld>
            <a:endParaRPr lang="en-US" dirty="0"/>
          </a:p>
        </p:txBody>
      </p:sp>
      <p:sp>
        <p:nvSpPr>
          <p:cNvPr id="2" name="Date Placeholder 1"/>
          <p:cNvSpPr>
            <a:spLocks noGrp="1"/>
          </p:cNvSpPr>
          <p:nvPr>
            <p:ph type="dt" sz="half" idx="2"/>
          </p:nvPr>
        </p:nvSpPr>
        <p:spPr/>
        <p:txBody>
          <a:bodyPr/>
          <a:lstStyle/>
          <a:p>
            <a:fld id="{946B9BB9-9C45-4056-9BCD-B2CB63173C38}" type="datetime1">
              <a:rPr lang="en-US" smtClean="0"/>
              <a:pPr/>
              <a:t>11/21/2013</a:t>
            </a:fld>
            <a:endParaRPr lang="en-US" dirty="0"/>
          </a:p>
        </p:txBody>
      </p:sp>
    </p:spTree>
    <p:extLst>
      <p:ext uri="{BB962C8B-B14F-4D97-AF65-F5344CB8AC3E}">
        <p14:creationId xmlns:p14="http://schemas.microsoft.com/office/powerpoint/2010/main" val="2909396881"/>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63A97D9F-9CE9-44B1-BA43-6C612C5F5542}" type="datetime1">
              <a:rPr lang="en-US" smtClean="0"/>
              <a:pPr/>
              <a:t>11/21/2013</a:t>
            </a:fld>
            <a:endParaRPr lang="en-US" dirty="0"/>
          </a:p>
        </p:txBody>
      </p:sp>
      <p:sp>
        <p:nvSpPr>
          <p:cNvPr id="7" name="TextBox 6"/>
          <p:cNvSpPr txBox="1"/>
          <p:nvPr/>
        </p:nvSpPr>
        <p:spPr>
          <a:xfrm>
            <a:off x="4419600" y="1600200"/>
            <a:ext cx="4343400" cy="4955203"/>
          </a:xfrm>
          <a:prstGeom prst="rect">
            <a:avLst/>
          </a:prstGeom>
          <a:noFill/>
        </p:spPr>
        <p:txBody>
          <a:bodyPr wrap="square" rtlCol="0">
            <a:spAutoFit/>
          </a:bodyPr>
          <a:lstStyle/>
          <a:p>
            <a:pPr marL="628650" indent="-457200">
              <a:spcBef>
                <a:spcPts val="1200"/>
              </a:spcBef>
              <a:buFont typeface="+mj-lt"/>
              <a:buAutoNum type="arabicPeriod" startAt="6"/>
            </a:pPr>
            <a:r>
              <a:rPr lang="en-US" sz="2400" dirty="0" smtClean="0"/>
              <a:t>Prescription drugs</a:t>
            </a:r>
          </a:p>
          <a:p>
            <a:pPr marL="628650" indent="-457200">
              <a:spcBef>
                <a:spcPts val="1200"/>
              </a:spcBef>
              <a:buFont typeface="+mj-lt"/>
              <a:buAutoNum type="arabicPeriod" startAt="6"/>
            </a:pPr>
            <a:r>
              <a:rPr lang="en-US" sz="2400" dirty="0" smtClean="0"/>
              <a:t>Rehabilitative and habilitative services and devices</a:t>
            </a:r>
          </a:p>
          <a:p>
            <a:pPr marL="628650" indent="-457200">
              <a:spcBef>
                <a:spcPts val="1200"/>
              </a:spcBef>
              <a:buFont typeface="+mj-lt"/>
              <a:buAutoNum type="arabicPeriod" startAt="6"/>
            </a:pPr>
            <a:r>
              <a:rPr lang="en-US" sz="2400" dirty="0" smtClean="0"/>
              <a:t>Laboratory services</a:t>
            </a:r>
          </a:p>
          <a:p>
            <a:pPr marL="628650" indent="-457200">
              <a:spcBef>
                <a:spcPts val="1200"/>
              </a:spcBef>
              <a:buFont typeface="+mj-lt"/>
              <a:buAutoNum type="arabicPeriod" startAt="6"/>
            </a:pPr>
            <a:r>
              <a:rPr lang="en-US" sz="2400" dirty="0" smtClean="0"/>
              <a:t>Preventive and wellness services and chronic disease management</a:t>
            </a:r>
          </a:p>
          <a:p>
            <a:pPr marL="514350" indent="-514350">
              <a:spcBef>
                <a:spcPts val="1200"/>
              </a:spcBef>
              <a:buFont typeface="+mj-lt"/>
              <a:buAutoNum type="arabicPeriod" startAt="6"/>
            </a:pPr>
            <a:r>
              <a:rPr lang="en-US" sz="2400" dirty="0" smtClean="0"/>
              <a:t>Pediatric services, including oral and vision care</a:t>
            </a:r>
          </a:p>
          <a:p>
            <a:pPr marL="342900" indent="-342900">
              <a:buFont typeface="+mj-lt"/>
              <a:buAutoNum type="arabicPeriod" startAt="6"/>
            </a:pPr>
            <a:endParaRPr lang="en-US" dirty="0" smtClean="0"/>
          </a:p>
          <a:p>
            <a:pPr marL="342900" indent="-342900">
              <a:buAutoNum type="arabicPeriod" startAt="6"/>
            </a:pPr>
            <a:endParaRPr lang="en-US" dirty="0"/>
          </a:p>
        </p:txBody>
      </p:sp>
      <p:sp>
        <p:nvSpPr>
          <p:cNvPr id="6" name="TextBox 5"/>
          <p:cNvSpPr txBox="1"/>
          <p:nvPr/>
        </p:nvSpPr>
        <p:spPr>
          <a:xfrm>
            <a:off x="304800" y="1600200"/>
            <a:ext cx="4191000" cy="4339650"/>
          </a:xfrm>
          <a:prstGeom prst="rect">
            <a:avLst/>
          </a:prstGeom>
          <a:noFill/>
        </p:spPr>
        <p:txBody>
          <a:bodyPr wrap="square" rtlCol="0">
            <a:spAutoFit/>
          </a:bodyPr>
          <a:lstStyle/>
          <a:p>
            <a:pPr marL="514350" indent="-342900">
              <a:spcBef>
                <a:spcPts val="1800"/>
              </a:spcBef>
              <a:buAutoNum type="arabicPeriod"/>
            </a:pPr>
            <a:r>
              <a:rPr lang="en-US" sz="2400" dirty="0" smtClean="0"/>
              <a:t>Ambulatory patient services</a:t>
            </a:r>
          </a:p>
          <a:p>
            <a:pPr marL="514350" indent="-342900">
              <a:spcBef>
                <a:spcPts val="1800"/>
              </a:spcBef>
              <a:buAutoNum type="arabicPeriod"/>
            </a:pPr>
            <a:r>
              <a:rPr lang="en-US" sz="2400" dirty="0" smtClean="0"/>
              <a:t>Emergency services</a:t>
            </a:r>
          </a:p>
          <a:p>
            <a:pPr marL="514350" indent="-342900">
              <a:spcBef>
                <a:spcPts val="1800"/>
              </a:spcBef>
              <a:buAutoNum type="arabicPeriod"/>
            </a:pPr>
            <a:r>
              <a:rPr lang="en-US" sz="2400" dirty="0" smtClean="0"/>
              <a:t>Hospitalization</a:t>
            </a:r>
          </a:p>
          <a:p>
            <a:pPr marL="514350" indent="-342900">
              <a:spcBef>
                <a:spcPts val="1800"/>
              </a:spcBef>
              <a:buAutoNum type="arabicPeriod"/>
            </a:pPr>
            <a:r>
              <a:rPr lang="en-US" sz="2400" dirty="0" smtClean="0"/>
              <a:t>Maternity and newborn care</a:t>
            </a:r>
          </a:p>
          <a:p>
            <a:pPr marL="514350" indent="-342900">
              <a:spcBef>
                <a:spcPts val="1800"/>
              </a:spcBef>
              <a:buAutoNum type="arabicPeriod"/>
            </a:pPr>
            <a:r>
              <a:rPr lang="en-US" sz="2400" dirty="0" smtClean="0"/>
              <a:t>Mental health </a:t>
            </a:r>
            <a:r>
              <a:rPr lang="en-US" sz="2400" dirty="0"/>
              <a:t>and substance use disorder services, including behavioral health </a:t>
            </a:r>
            <a:r>
              <a:rPr lang="en-US" sz="2400" dirty="0" smtClean="0"/>
              <a:t>treatment</a:t>
            </a:r>
            <a:endParaRPr lang="en-US" sz="2400" dirty="0"/>
          </a:p>
        </p:txBody>
      </p:sp>
      <p:sp>
        <p:nvSpPr>
          <p:cNvPr id="5" name="Title 4"/>
          <p:cNvSpPr>
            <a:spLocks noGrp="1"/>
          </p:cNvSpPr>
          <p:nvPr>
            <p:ph type="title"/>
          </p:nvPr>
        </p:nvSpPr>
        <p:spPr/>
        <p:txBody>
          <a:bodyPr/>
          <a:lstStyle/>
          <a:p>
            <a:r>
              <a:rPr lang="en-US" sz="4000" dirty="0" smtClean="0"/>
              <a:t>All Qualified Health Plans Will Cover These Essential Health Benefits</a:t>
            </a:r>
            <a:endParaRPr lang="en-US" sz="4000" dirty="0"/>
          </a:p>
        </p:txBody>
      </p:sp>
      <p:sp>
        <p:nvSpPr>
          <p:cNvPr id="4" name="Slide Number Placeholder 3"/>
          <p:cNvSpPr>
            <a:spLocks noGrp="1"/>
          </p:cNvSpPr>
          <p:nvPr>
            <p:ph type="sldNum" sz="quarter" idx="12"/>
          </p:nvPr>
        </p:nvSpPr>
        <p:spPr/>
        <p:txBody>
          <a:bodyPr/>
          <a:lstStyle/>
          <a:p>
            <a:fld id="{4C7DC1E6-81B2-456F-AAD5-518541D82B07}" type="slidenum">
              <a:rPr lang="en-US" smtClean="0"/>
              <a:pPr/>
              <a:t>9</a:t>
            </a:fld>
            <a:endParaRPr lang="en-US" dirty="0"/>
          </a:p>
        </p:txBody>
      </p:sp>
    </p:spTree>
    <p:extLst>
      <p:ext uri="{BB962C8B-B14F-4D97-AF65-F5344CB8AC3E}">
        <p14:creationId xmlns:p14="http://schemas.microsoft.com/office/powerpoint/2010/main" val="2407023696"/>
      </p:ext>
    </p:extLst>
  </p:cSld>
  <p:clrMapOvr>
    <a:masterClrMapping/>
  </p:clrMapOvr>
  <mc:AlternateContent xmlns:mc="http://schemas.openxmlformats.org/markup-compatibility/2006">
    <mc:Choice xmlns:p14="http://schemas.microsoft.com/office/powerpoint/2010/main" Requires="p14">
      <p:transition spd="slow" p14:dur="2000" advTm="9000"/>
    </mc:Choice>
    <mc:Fallback>
      <p:transition spd="slow" advTm="9000"/>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05&quot;&gt;&lt;property id=&quot;20148&quot; value=&quot;5&quot;/&gt;&lt;property id=&quot;20300&quot; value=&quot;Slide 2&quot;/&gt;&lt;property id=&quot;20307&quot; value=&quot;259&quot;/&gt;&lt;/object&gt;&lt;object type=&quot;3&quot; unique_id=&quot;10006&quot;&gt;&lt;property id=&quot;20148&quot; value=&quot;5&quot;/&gt;&lt;property id=&quot;20300&quot; value=&quot;Slide 3&quot;/&gt;&lt;property id=&quot;20307&quot; value=&quot;257&quot;/&gt;&lt;/object&gt;&lt;object type=&quot;3&quot; unique_id=&quot;10007&quot;&gt;&lt;property id=&quot;20148&quot; value=&quot;5&quot;/&gt;&lt;property id=&quot;20300&quot; value=&quot;Slide 4&quot;/&gt;&lt;property id=&quot;20307&quot; value=&quot;258&quot;/&gt;&lt;/object&gt;&lt;object type=&quot;3&quot; unique_id=&quot;10008&quot;&gt;&lt;property id=&quot;20148&quot; value=&quot;5&quot;/&gt;&lt;property id=&quot;20300&quot; value=&quot;Slide 5&quot;/&gt;&lt;property id=&quot;20307&quot; value=&quot;260&quot;/&gt;&lt;/object&gt;&lt;object type=&quot;3&quot; unique_id=&quot;10009&quot;&gt;&lt;property id=&quot;20148&quot; value=&quot;5&quot;/&gt;&lt;property id=&quot;20300&quot; value=&quot;Slide 6&quot;/&gt;&lt;property id=&quot;20307&quot; value=&quot;261&quot;/&gt;&lt;/object&gt;&lt;/object&gt;&lt;/object&gt;&lt;/database&gt;"/>
  <p:tag name="SECTOMILLISECCONVERTED" val="1"/>
</p:tagLst>
</file>

<file path=ppt/theme/theme1.xml><?xml version="1.0" encoding="utf-8"?>
<a:theme xmlns:a="http://schemas.openxmlformats.org/drawingml/2006/main" name="Theme2">
  <a:themeElements>
    <a:clrScheme name="Custom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DB3E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M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2659</TotalTime>
  <Words>4232</Words>
  <Application>Microsoft Office PowerPoint</Application>
  <PresentationFormat>On-screen Show (4:3)</PresentationFormat>
  <Paragraphs>445</Paragraphs>
  <Slides>24</Slides>
  <Notes>24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24</vt:i4>
      </vt:variant>
    </vt:vector>
  </HeadingPairs>
  <TitlesOfParts>
    <vt:vector size="31" baseType="lpstr">
      <vt:lpstr>Arial</vt:lpstr>
      <vt:lpstr>Arial Black</vt:lpstr>
      <vt:lpstr>Calibri</vt:lpstr>
      <vt:lpstr>Helvetica</vt:lpstr>
      <vt:lpstr>Wingdings</vt:lpstr>
      <vt:lpstr>Theme2</vt:lpstr>
      <vt:lpstr>CMS_template</vt:lpstr>
      <vt:lpstr>Latinos and the Affordable Care Act:  The Importance of the  Health Insurance Marketplace</vt:lpstr>
      <vt:lpstr>The Problem</vt:lpstr>
      <vt:lpstr> 1/3 of Uninsured are Hispanic </vt:lpstr>
      <vt:lpstr> Affordable Care Act –  Coverage Accomplishments for Latinos </vt:lpstr>
      <vt:lpstr> Affordable Care Act –  Cost Savings </vt:lpstr>
      <vt:lpstr> The Health Insurance Marketplace </vt:lpstr>
      <vt:lpstr> 3 Things to Know about the Marketplace… </vt:lpstr>
      <vt:lpstr>Marketplace Establishment</vt:lpstr>
      <vt:lpstr>All Qualified Health Plans Will Cover These Essential Health Benefits</vt:lpstr>
      <vt:lpstr>How Qualified Health Plans Can Vary</vt:lpstr>
      <vt:lpstr>Small Business Health Options Program  (SHOP)</vt:lpstr>
      <vt:lpstr>Eligibility and Enrollment</vt:lpstr>
      <vt:lpstr>Applying for Coverage in the Marketplace</vt:lpstr>
      <vt:lpstr>Medicaid Expansion</vt:lpstr>
      <vt:lpstr>Help to Pay the Cost of Insurance  Coverage in the Marketplace</vt:lpstr>
      <vt:lpstr>Catastrophic Plans</vt:lpstr>
      <vt:lpstr>Payments with Your Tax Returns</vt:lpstr>
      <vt:lpstr>PowerPoint Presentation</vt:lpstr>
      <vt:lpstr>How to Apply</vt:lpstr>
      <vt:lpstr>Assistance – It’s Available If You Need It</vt:lpstr>
      <vt:lpstr>www.HealthCare.gov</vt:lpstr>
      <vt:lpstr>Marketplace.cms.gov</vt:lpstr>
      <vt:lpstr>Key Points to Remember</vt:lpstr>
      <vt:lpstr> Want more information  about the Marketplace? </vt:lpstr>
    </vt:vector>
  </TitlesOfParts>
  <Company>CMS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CMS</dc:creator>
  <cp:lastModifiedBy>Pat Overton</cp:lastModifiedBy>
  <cp:revision>138</cp:revision>
  <cp:lastPrinted>2013-05-16T14:45:07Z</cp:lastPrinted>
  <dcterms:created xsi:type="dcterms:W3CDTF">2013-07-14T22:59:17Z</dcterms:created>
  <dcterms:modified xsi:type="dcterms:W3CDTF">2013-11-21T22:49:30Z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